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54dd7654d_0_2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54dd7654d_0_2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54dd7654d_0_2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54dd7654d_0_2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54dd7654d_0_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54dd7654d_0_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54dd7654d_0_2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54dd7654d_0_2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65e321286_2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65e321286_2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65e321286_2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65e321286_2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65e321286_2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65e321286_2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62ca2904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62ca2904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62ca2904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62ca2904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54dd7654d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54dd7654d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54dd7654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54dd7654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62ca2904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62ca2904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54dd7654d_0_2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54dd7654d_0_2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54dd7654d_0_2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54dd7654d_0_2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54dd7654d_0_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54dd7654d_0_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54dd7654d_0_2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54dd7654d_0_2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54dd7654d_0_2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54dd7654d_0_2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54dd7654d_0_2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54dd7654d_0_2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54dd7654d_0_2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54dd7654d_0_2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54dd7654d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54dd7654d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65e321286_2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65e321286_2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65e321286_2_1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65e321286_2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54dd7654d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54dd7654d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62ca290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62ca290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54dd7654d_0_2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54dd7654d_0_2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布局1">
  <p:cSld name="AUTOLAYOUT_5">
    <p:bg>
      <p:bgPr>
        <a:solidFill>
          <a:srgbClr val="FFFFFF"/>
        </a:solidFill>
      </p:bgPr>
    </p:bg>
    <p:spTree>
      <p:nvGrpSpPr>
        <p:cNvPr id="82"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FFFFFF"/>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4100400" y="951117"/>
            <a:ext cx="5043600" cy="3275700"/>
          </a:xfrm>
          <a:prstGeom prst="rect">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type="ctrTitle"/>
          </p:nvPr>
        </p:nvSpPr>
        <p:spPr>
          <a:xfrm>
            <a:off x="4596750" y="1553125"/>
            <a:ext cx="4050900" cy="12081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FFFFFF"/>
              </a:buClr>
              <a:buSzPts val="3000"/>
              <a:buNone/>
              <a:defRPr b="1" sz="3000">
                <a:solidFill>
                  <a:srgbClr val="FFFFFF"/>
                </a:solidFill>
              </a:defRPr>
            </a:lvl1pPr>
            <a:lvl2pPr lvl="1" rtl="0" algn="l">
              <a:lnSpc>
                <a:spcPct val="100000"/>
              </a:lnSpc>
              <a:spcBef>
                <a:spcPts val="0"/>
              </a:spcBef>
              <a:spcAft>
                <a:spcPts val="0"/>
              </a:spcAft>
              <a:buClr>
                <a:srgbClr val="FFFFFF"/>
              </a:buClr>
              <a:buSzPts val="3000"/>
              <a:buNone/>
              <a:defRPr b="1" sz="3000">
                <a:solidFill>
                  <a:srgbClr val="FFFFFF"/>
                </a:solidFill>
              </a:defRPr>
            </a:lvl2pPr>
            <a:lvl3pPr lvl="2" rtl="0" algn="l">
              <a:lnSpc>
                <a:spcPct val="100000"/>
              </a:lnSpc>
              <a:spcBef>
                <a:spcPts val="0"/>
              </a:spcBef>
              <a:spcAft>
                <a:spcPts val="0"/>
              </a:spcAft>
              <a:buClr>
                <a:srgbClr val="FFFFFF"/>
              </a:buClr>
              <a:buSzPts val="3000"/>
              <a:buNone/>
              <a:defRPr b="1" sz="3000">
                <a:solidFill>
                  <a:srgbClr val="FFFFFF"/>
                </a:solidFill>
              </a:defRPr>
            </a:lvl3pPr>
            <a:lvl4pPr lvl="3" rtl="0" algn="l">
              <a:lnSpc>
                <a:spcPct val="100000"/>
              </a:lnSpc>
              <a:spcBef>
                <a:spcPts val="0"/>
              </a:spcBef>
              <a:spcAft>
                <a:spcPts val="0"/>
              </a:spcAft>
              <a:buClr>
                <a:srgbClr val="FFFFFF"/>
              </a:buClr>
              <a:buSzPts val="3000"/>
              <a:buNone/>
              <a:defRPr b="1" sz="3000">
                <a:solidFill>
                  <a:srgbClr val="FFFFFF"/>
                </a:solidFill>
              </a:defRPr>
            </a:lvl4pPr>
            <a:lvl5pPr lvl="4" rtl="0" algn="l">
              <a:lnSpc>
                <a:spcPct val="100000"/>
              </a:lnSpc>
              <a:spcBef>
                <a:spcPts val="0"/>
              </a:spcBef>
              <a:spcAft>
                <a:spcPts val="0"/>
              </a:spcAft>
              <a:buClr>
                <a:srgbClr val="FFFFFF"/>
              </a:buClr>
              <a:buSzPts val="3000"/>
              <a:buNone/>
              <a:defRPr b="1" sz="3000">
                <a:solidFill>
                  <a:srgbClr val="FFFFFF"/>
                </a:solidFill>
              </a:defRPr>
            </a:lvl5pPr>
            <a:lvl6pPr lvl="5" rtl="0" algn="l">
              <a:lnSpc>
                <a:spcPct val="100000"/>
              </a:lnSpc>
              <a:spcBef>
                <a:spcPts val="0"/>
              </a:spcBef>
              <a:spcAft>
                <a:spcPts val="0"/>
              </a:spcAft>
              <a:buClr>
                <a:srgbClr val="FFFFFF"/>
              </a:buClr>
              <a:buSzPts val="3000"/>
              <a:buNone/>
              <a:defRPr b="1" sz="3000">
                <a:solidFill>
                  <a:srgbClr val="FFFFFF"/>
                </a:solidFill>
              </a:defRPr>
            </a:lvl6pPr>
            <a:lvl7pPr lvl="6" rtl="0" algn="l">
              <a:lnSpc>
                <a:spcPct val="100000"/>
              </a:lnSpc>
              <a:spcBef>
                <a:spcPts val="0"/>
              </a:spcBef>
              <a:spcAft>
                <a:spcPts val="0"/>
              </a:spcAft>
              <a:buClr>
                <a:srgbClr val="FFFFFF"/>
              </a:buClr>
              <a:buSzPts val="3000"/>
              <a:buNone/>
              <a:defRPr b="1" sz="3000">
                <a:solidFill>
                  <a:srgbClr val="FFFFFF"/>
                </a:solidFill>
              </a:defRPr>
            </a:lvl7pPr>
            <a:lvl8pPr lvl="7" rtl="0" algn="l">
              <a:lnSpc>
                <a:spcPct val="100000"/>
              </a:lnSpc>
              <a:spcBef>
                <a:spcPts val="0"/>
              </a:spcBef>
              <a:spcAft>
                <a:spcPts val="0"/>
              </a:spcAft>
              <a:buClr>
                <a:srgbClr val="FFFFFF"/>
              </a:buClr>
              <a:buSzPts val="3000"/>
              <a:buNone/>
              <a:defRPr b="1" sz="3000">
                <a:solidFill>
                  <a:srgbClr val="FFFFFF"/>
                </a:solidFill>
              </a:defRPr>
            </a:lvl8pPr>
            <a:lvl9pPr lvl="8" rtl="0" algn="l">
              <a:lnSpc>
                <a:spcPct val="100000"/>
              </a:lnSpc>
              <a:spcBef>
                <a:spcPts val="0"/>
              </a:spcBef>
              <a:spcAft>
                <a:spcPts val="0"/>
              </a:spcAft>
              <a:buClr>
                <a:srgbClr val="FFFFFF"/>
              </a:buClr>
              <a:buSzPts val="3000"/>
              <a:buNone/>
              <a:defRPr b="1" sz="3000">
                <a:solidFill>
                  <a:srgbClr val="FFFFFF"/>
                </a:solidFill>
              </a:defRPr>
            </a:lvl9pPr>
          </a:lstStyle>
          <a:p/>
        </p:txBody>
      </p:sp>
      <p:sp>
        <p:nvSpPr>
          <p:cNvPr id="86" name="Google Shape;86;p13"/>
          <p:cNvSpPr txBox="1"/>
          <p:nvPr>
            <p:ph idx="1" type="subTitle"/>
          </p:nvPr>
        </p:nvSpPr>
        <p:spPr>
          <a:xfrm>
            <a:off x="4596750" y="2925304"/>
            <a:ext cx="4050900" cy="6651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1800"/>
              <a:buNone/>
              <a:defRPr b="1" sz="1800">
                <a:solidFill>
                  <a:srgbClr val="FFFFFF"/>
                </a:solidFill>
              </a:defRPr>
            </a:lvl1pPr>
            <a:lvl2pPr lvl="1" rtl="0" algn="l">
              <a:lnSpc>
                <a:spcPct val="100000"/>
              </a:lnSpc>
              <a:spcBef>
                <a:spcPts val="0"/>
              </a:spcBef>
              <a:spcAft>
                <a:spcPts val="0"/>
              </a:spcAft>
              <a:buClr>
                <a:srgbClr val="FFFFFF"/>
              </a:buClr>
              <a:buSzPts val="1800"/>
              <a:buNone/>
              <a:defRPr b="1" sz="1800">
                <a:solidFill>
                  <a:srgbClr val="FFFFFF"/>
                </a:solidFill>
              </a:defRPr>
            </a:lvl2pPr>
            <a:lvl3pPr lvl="2" rtl="0" algn="l">
              <a:lnSpc>
                <a:spcPct val="100000"/>
              </a:lnSpc>
              <a:spcBef>
                <a:spcPts val="0"/>
              </a:spcBef>
              <a:spcAft>
                <a:spcPts val="0"/>
              </a:spcAft>
              <a:buClr>
                <a:srgbClr val="FFFFFF"/>
              </a:buClr>
              <a:buSzPts val="1800"/>
              <a:buNone/>
              <a:defRPr b="1" sz="1800">
                <a:solidFill>
                  <a:srgbClr val="FFFFFF"/>
                </a:solidFill>
              </a:defRPr>
            </a:lvl3pPr>
            <a:lvl4pPr lvl="3" rtl="0" algn="l">
              <a:lnSpc>
                <a:spcPct val="100000"/>
              </a:lnSpc>
              <a:spcBef>
                <a:spcPts val="0"/>
              </a:spcBef>
              <a:spcAft>
                <a:spcPts val="0"/>
              </a:spcAft>
              <a:buClr>
                <a:srgbClr val="FFFFFF"/>
              </a:buClr>
              <a:buSzPts val="1800"/>
              <a:buNone/>
              <a:defRPr b="1" sz="1800">
                <a:solidFill>
                  <a:srgbClr val="FFFFFF"/>
                </a:solidFill>
              </a:defRPr>
            </a:lvl4pPr>
            <a:lvl5pPr lvl="4" rtl="0" algn="l">
              <a:lnSpc>
                <a:spcPct val="100000"/>
              </a:lnSpc>
              <a:spcBef>
                <a:spcPts val="0"/>
              </a:spcBef>
              <a:spcAft>
                <a:spcPts val="0"/>
              </a:spcAft>
              <a:buClr>
                <a:srgbClr val="FFFFFF"/>
              </a:buClr>
              <a:buSzPts val="1800"/>
              <a:buNone/>
              <a:defRPr b="1" sz="1800">
                <a:solidFill>
                  <a:srgbClr val="FFFFFF"/>
                </a:solidFill>
              </a:defRPr>
            </a:lvl5pPr>
            <a:lvl6pPr lvl="5" rtl="0" algn="l">
              <a:lnSpc>
                <a:spcPct val="100000"/>
              </a:lnSpc>
              <a:spcBef>
                <a:spcPts val="0"/>
              </a:spcBef>
              <a:spcAft>
                <a:spcPts val="0"/>
              </a:spcAft>
              <a:buClr>
                <a:srgbClr val="FFFFFF"/>
              </a:buClr>
              <a:buSzPts val="1800"/>
              <a:buNone/>
              <a:defRPr b="1" sz="1800">
                <a:solidFill>
                  <a:srgbClr val="FFFFFF"/>
                </a:solidFill>
              </a:defRPr>
            </a:lvl6pPr>
            <a:lvl7pPr lvl="6" rtl="0" algn="l">
              <a:lnSpc>
                <a:spcPct val="100000"/>
              </a:lnSpc>
              <a:spcBef>
                <a:spcPts val="0"/>
              </a:spcBef>
              <a:spcAft>
                <a:spcPts val="0"/>
              </a:spcAft>
              <a:buClr>
                <a:srgbClr val="FFFFFF"/>
              </a:buClr>
              <a:buSzPts val="1800"/>
              <a:buNone/>
              <a:defRPr b="1" sz="1800">
                <a:solidFill>
                  <a:srgbClr val="FFFFFF"/>
                </a:solidFill>
              </a:defRPr>
            </a:lvl7pPr>
            <a:lvl8pPr lvl="7" rtl="0" algn="l">
              <a:lnSpc>
                <a:spcPct val="100000"/>
              </a:lnSpc>
              <a:spcBef>
                <a:spcPts val="0"/>
              </a:spcBef>
              <a:spcAft>
                <a:spcPts val="0"/>
              </a:spcAft>
              <a:buClr>
                <a:srgbClr val="FFFFFF"/>
              </a:buClr>
              <a:buSzPts val="1800"/>
              <a:buNone/>
              <a:defRPr b="1" sz="1800">
                <a:solidFill>
                  <a:srgbClr val="FFFFFF"/>
                </a:solidFill>
              </a:defRPr>
            </a:lvl8pPr>
            <a:lvl9pPr lvl="8" rtl="0" algn="l">
              <a:lnSpc>
                <a:spcPct val="100000"/>
              </a:lnSpc>
              <a:spcBef>
                <a:spcPts val="0"/>
              </a:spcBef>
              <a:spcAft>
                <a:spcPts val="0"/>
              </a:spcAft>
              <a:buClr>
                <a:srgbClr val="FFFFFF"/>
              </a:buClr>
              <a:buSzPts val="1800"/>
              <a:buNone/>
              <a:defRPr b="1" sz="1800">
                <a:solidFill>
                  <a:srgbClr val="FFFFFF"/>
                </a:solidFill>
              </a:defRPr>
            </a:lvl9pPr>
          </a:lstStyle>
          <a:p/>
        </p:txBody>
      </p:sp>
      <p:sp>
        <p:nvSpPr>
          <p:cNvPr id="87" name="Google Shape;8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434343"/>
                </a:solidFill>
              </a:defRPr>
            </a:lvl1pPr>
            <a:lvl2pPr lvl="1" rtl="0" algn="r">
              <a:lnSpc>
                <a:spcPct val="100000"/>
              </a:lnSpc>
              <a:spcAft>
                <a:spcPts val="0"/>
              </a:spcAft>
              <a:buNone/>
              <a:defRPr sz="1000">
                <a:solidFill>
                  <a:srgbClr val="434343"/>
                </a:solidFill>
              </a:defRPr>
            </a:lvl2pPr>
            <a:lvl3pPr lvl="2" rtl="0" algn="r">
              <a:lnSpc>
                <a:spcPct val="100000"/>
              </a:lnSpc>
              <a:spcAft>
                <a:spcPts val="0"/>
              </a:spcAft>
              <a:buNone/>
              <a:defRPr sz="1000">
                <a:solidFill>
                  <a:srgbClr val="434343"/>
                </a:solidFill>
              </a:defRPr>
            </a:lvl3pPr>
            <a:lvl4pPr lvl="3" rtl="0" algn="r">
              <a:lnSpc>
                <a:spcPct val="100000"/>
              </a:lnSpc>
              <a:spcAft>
                <a:spcPts val="0"/>
              </a:spcAft>
              <a:buNone/>
              <a:defRPr sz="1000">
                <a:solidFill>
                  <a:srgbClr val="434343"/>
                </a:solidFill>
              </a:defRPr>
            </a:lvl4pPr>
            <a:lvl5pPr lvl="4" rtl="0" algn="r">
              <a:lnSpc>
                <a:spcPct val="100000"/>
              </a:lnSpc>
              <a:spcAft>
                <a:spcPts val="0"/>
              </a:spcAft>
              <a:buNone/>
              <a:defRPr sz="1000">
                <a:solidFill>
                  <a:srgbClr val="434343"/>
                </a:solidFill>
              </a:defRPr>
            </a:lvl5pPr>
            <a:lvl6pPr lvl="5" rtl="0" algn="r">
              <a:lnSpc>
                <a:spcPct val="100000"/>
              </a:lnSpc>
              <a:spcAft>
                <a:spcPts val="0"/>
              </a:spcAft>
              <a:buNone/>
              <a:defRPr sz="1000">
                <a:solidFill>
                  <a:srgbClr val="434343"/>
                </a:solidFill>
              </a:defRPr>
            </a:lvl6pPr>
            <a:lvl7pPr lvl="6" rtl="0" algn="r">
              <a:lnSpc>
                <a:spcPct val="100000"/>
              </a:lnSpc>
              <a:spcAft>
                <a:spcPts val="0"/>
              </a:spcAft>
              <a:buNone/>
              <a:defRPr sz="1000">
                <a:solidFill>
                  <a:srgbClr val="434343"/>
                </a:solidFill>
              </a:defRPr>
            </a:lvl7pPr>
            <a:lvl8pPr lvl="7" rtl="0" algn="r">
              <a:lnSpc>
                <a:spcPct val="100000"/>
              </a:lnSpc>
              <a:spcAft>
                <a:spcPts val="0"/>
              </a:spcAft>
              <a:buNone/>
              <a:defRPr sz="1000">
                <a:solidFill>
                  <a:srgbClr val="434343"/>
                </a:solidFill>
              </a:defRPr>
            </a:lvl8pPr>
            <a:lvl9pPr lvl="8" rtl="0" algn="r">
              <a:lnSpc>
                <a:spcPct val="100000"/>
              </a:lnSpc>
              <a:spcAft>
                <a:spcPts val="0"/>
              </a:spcAft>
              <a:buNone/>
              <a:defRPr sz="1000">
                <a:solidFill>
                  <a:srgbClr val="434343"/>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jpg"/><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1.jp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20854" r="20860" t="0"/>
          <a:stretch/>
        </p:blipFill>
        <p:spPr>
          <a:xfrm>
            <a:off x="816593" y="951961"/>
            <a:ext cx="3170304" cy="3275597"/>
          </a:xfrm>
          <a:prstGeom prst="rect">
            <a:avLst/>
          </a:prstGeom>
          <a:noFill/>
          <a:ln>
            <a:noFill/>
          </a:ln>
        </p:spPr>
      </p:pic>
      <p:sp>
        <p:nvSpPr>
          <p:cNvPr id="93" name="Google Shape;93;p14"/>
          <p:cNvSpPr txBox="1"/>
          <p:nvPr>
            <p:ph type="ctrTitle"/>
          </p:nvPr>
        </p:nvSpPr>
        <p:spPr>
          <a:xfrm>
            <a:off x="5093100" y="796375"/>
            <a:ext cx="4050900" cy="120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CN"/>
              <a:t>APPLE IN JAPAN</a:t>
            </a:r>
            <a:endParaRPr/>
          </a:p>
        </p:txBody>
      </p:sp>
      <p:sp>
        <p:nvSpPr>
          <p:cNvPr id="94" name="Google Shape;94;p14"/>
          <p:cNvSpPr txBox="1"/>
          <p:nvPr>
            <p:ph idx="1" type="subTitle"/>
          </p:nvPr>
        </p:nvSpPr>
        <p:spPr>
          <a:xfrm>
            <a:off x="4115350" y="2072729"/>
            <a:ext cx="4050900" cy="6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400"/>
              <a:t>GROUP 5:</a:t>
            </a:r>
            <a:endParaRPr sz="1400"/>
          </a:p>
        </p:txBody>
      </p:sp>
      <p:sp>
        <p:nvSpPr>
          <p:cNvPr id="95" name="Google Shape;95;p14"/>
          <p:cNvSpPr txBox="1"/>
          <p:nvPr/>
        </p:nvSpPr>
        <p:spPr>
          <a:xfrm>
            <a:off x="4272875" y="2471300"/>
            <a:ext cx="4821600" cy="153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600"/>
              </a:spcBef>
              <a:spcAft>
                <a:spcPts val="0"/>
              </a:spcAft>
              <a:buNone/>
            </a:pPr>
            <a:r>
              <a:rPr lang="zh-CN" sz="1200">
                <a:solidFill>
                  <a:schemeClr val="lt1"/>
                </a:solidFill>
                <a:latin typeface="Lato"/>
                <a:ea typeface="Lato"/>
                <a:cs typeface="Lato"/>
                <a:sym typeface="Lato"/>
              </a:rPr>
              <a:t>1155172707    Shuoyan HUANG</a:t>
            </a:r>
            <a:endParaRPr sz="1200">
              <a:solidFill>
                <a:schemeClr val="lt1"/>
              </a:solidFill>
              <a:latin typeface="Lato"/>
              <a:ea typeface="Lato"/>
              <a:cs typeface="Lato"/>
              <a:sym typeface="Lato"/>
            </a:endParaRPr>
          </a:p>
          <a:p>
            <a:pPr indent="0" lvl="0" marL="0" rtl="0" algn="l">
              <a:lnSpc>
                <a:spcPct val="100000"/>
              </a:lnSpc>
              <a:spcBef>
                <a:spcPts val="1600"/>
              </a:spcBef>
              <a:spcAft>
                <a:spcPts val="0"/>
              </a:spcAft>
              <a:buNone/>
            </a:pPr>
            <a:r>
              <a:rPr lang="zh-CN" sz="1200">
                <a:solidFill>
                  <a:schemeClr val="lt1"/>
                </a:solidFill>
                <a:latin typeface="Lato"/>
                <a:ea typeface="Lato"/>
                <a:cs typeface="Lato"/>
                <a:sym typeface="Lato"/>
              </a:rPr>
              <a:t>1155147304    Hans Nathanael JUNOES</a:t>
            </a:r>
            <a:endParaRPr sz="1200">
              <a:solidFill>
                <a:schemeClr val="lt1"/>
              </a:solidFill>
              <a:latin typeface="Lato"/>
              <a:ea typeface="Lato"/>
              <a:cs typeface="Lato"/>
              <a:sym typeface="Lato"/>
            </a:endParaRPr>
          </a:p>
          <a:p>
            <a:pPr indent="0" lvl="0" marL="0" rtl="0" algn="l">
              <a:lnSpc>
                <a:spcPct val="100000"/>
              </a:lnSpc>
              <a:spcBef>
                <a:spcPts val="1600"/>
              </a:spcBef>
              <a:spcAft>
                <a:spcPts val="0"/>
              </a:spcAft>
              <a:buNone/>
            </a:pPr>
            <a:r>
              <a:rPr lang="zh-CN" sz="1200">
                <a:solidFill>
                  <a:schemeClr val="lt1"/>
                </a:solidFill>
                <a:latin typeface="Lato"/>
                <a:ea typeface="Lato"/>
                <a:cs typeface="Lato"/>
                <a:sym typeface="Lato"/>
              </a:rPr>
              <a:t>1155172596    Jiamian TIAN</a:t>
            </a:r>
            <a:endParaRPr sz="1200">
              <a:solidFill>
                <a:schemeClr val="lt1"/>
              </a:solidFill>
              <a:latin typeface="Lato"/>
              <a:ea typeface="Lato"/>
              <a:cs typeface="Lato"/>
              <a:sym typeface="Lato"/>
            </a:endParaRPr>
          </a:p>
          <a:p>
            <a:pPr indent="0" lvl="0" marL="0" rtl="0" algn="l">
              <a:lnSpc>
                <a:spcPct val="100000"/>
              </a:lnSpc>
              <a:spcBef>
                <a:spcPts val="1600"/>
              </a:spcBef>
              <a:spcAft>
                <a:spcPts val="1600"/>
              </a:spcAft>
              <a:buNone/>
            </a:pPr>
            <a:r>
              <a:rPr lang="zh-CN" sz="1200">
                <a:solidFill>
                  <a:schemeClr val="lt1"/>
                </a:solidFill>
                <a:latin typeface="Lato"/>
                <a:ea typeface="Lato"/>
                <a:cs typeface="Lato"/>
                <a:sym typeface="Lato"/>
              </a:rPr>
              <a:t>1155172587    Tianrun LIANG</a:t>
            </a:r>
            <a:endParaRPr sz="12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8" name="Shape 178"/>
        <p:cNvGrpSpPr/>
        <p:nvPr/>
      </p:nvGrpSpPr>
      <p:grpSpPr>
        <a:xfrm>
          <a:off x="0" y="0"/>
          <a:ext cx="0" cy="0"/>
          <a:chOff x="0" y="0"/>
          <a:chExt cx="0" cy="0"/>
        </a:xfrm>
      </p:grpSpPr>
      <p:sp>
        <p:nvSpPr>
          <p:cNvPr id="179" name="Google Shape;179;p23"/>
          <p:cNvSpPr txBox="1"/>
          <p:nvPr/>
        </p:nvSpPr>
        <p:spPr>
          <a:xfrm>
            <a:off x="100450" y="174125"/>
            <a:ext cx="8981100" cy="49185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1200"/>
              </a:spcBef>
              <a:spcAft>
                <a:spcPts val="0"/>
              </a:spcAft>
              <a:buClr>
                <a:schemeClr val="dk1"/>
              </a:buClr>
              <a:buSzPts val="2800"/>
              <a:buChar char="➔"/>
            </a:pPr>
            <a:r>
              <a:rPr lang="zh-CN" sz="2800">
                <a:solidFill>
                  <a:schemeClr val="dk1"/>
                </a:solidFill>
              </a:rPr>
              <a:t>Industry            </a:t>
            </a:r>
            <a:endParaRPr sz="2800">
              <a:solidFill>
                <a:schemeClr val="dk1"/>
              </a:solidFill>
            </a:endParaRPr>
          </a:p>
          <a:p>
            <a:pPr indent="0" lvl="0" marL="457200" rtl="0" algn="just">
              <a:lnSpc>
                <a:spcPct val="115000"/>
              </a:lnSpc>
              <a:spcBef>
                <a:spcPts val="1200"/>
              </a:spcBef>
              <a:spcAft>
                <a:spcPts val="0"/>
              </a:spcAft>
              <a:buNone/>
            </a:pPr>
            <a:r>
              <a:rPr b="1" lang="zh-CN" sz="1600">
                <a:solidFill>
                  <a:srgbClr val="C56706"/>
                </a:solidFill>
              </a:rPr>
              <a:t>Arthur D Little (ADL) Matrix</a:t>
            </a:r>
            <a:endParaRPr b="1" sz="1600">
              <a:solidFill>
                <a:srgbClr val="C56706"/>
              </a:solidFill>
            </a:endParaRPr>
          </a:p>
          <a:p>
            <a:pPr indent="0" lvl="0" marL="0" rtl="0" algn="l">
              <a:lnSpc>
                <a:spcPct val="115000"/>
              </a:lnSpc>
              <a:spcBef>
                <a:spcPts val="1400"/>
              </a:spcBef>
              <a:spcAft>
                <a:spcPts val="0"/>
              </a:spcAft>
              <a:buNone/>
            </a:pPr>
            <a:r>
              <a:rPr lang="zh-CN" sz="1600"/>
              <a:t>Apple is committed to improving in the three industries - hardware, software and services.</a:t>
            </a:r>
            <a:endParaRPr sz="1600"/>
          </a:p>
          <a:p>
            <a:pPr indent="0" lvl="0" marL="0" rtl="0" algn="l">
              <a:lnSpc>
                <a:spcPct val="115000"/>
              </a:lnSpc>
              <a:spcBef>
                <a:spcPts val="1400"/>
              </a:spcBef>
              <a:spcAft>
                <a:spcPts val="0"/>
              </a:spcAft>
              <a:buNone/>
            </a:pPr>
            <a:r>
              <a:rPr lang="zh-CN" sz="1600"/>
              <a:t>            Industry maturity - Mature                       Competitive position - Strong</a:t>
            </a:r>
            <a:endParaRPr sz="2800">
              <a:solidFill>
                <a:schemeClr val="dk1"/>
              </a:solidFill>
            </a:endParaRPr>
          </a:p>
          <a:p>
            <a:pPr indent="-406400" lvl="0" marL="457200" rtl="0" algn="just">
              <a:lnSpc>
                <a:spcPct val="115000"/>
              </a:lnSpc>
              <a:spcBef>
                <a:spcPts val="1400"/>
              </a:spcBef>
              <a:spcAft>
                <a:spcPts val="0"/>
              </a:spcAft>
              <a:buClr>
                <a:schemeClr val="dk1"/>
              </a:buClr>
              <a:buSzPts val="2800"/>
              <a:buChar char="➔"/>
            </a:pPr>
            <a:r>
              <a:rPr lang="zh-CN" sz="2800">
                <a:solidFill>
                  <a:schemeClr val="dk1"/>
                </a:solidFill>
              </a:rPr>
              <a:t>Products</a:t>
            </a:r>
            <a:endParaRPr sz="2800">
              <a:solidFill>
                <a:schemeClr val="dk1"/>
              </a:solidFill>
            </a:endParaRPr>
          </a:p>
          <a:p>
            <a:pPr indent="0" lvl="0" marL="0" rtl="0" algn="l">
              <a:lnSpc>
                <a:spcPct val="115000"/>
              </a:lnSpc>
              <a:spcBef>
                <a:spcPts val="1400"/>
              </a:spcBef>
              <a:spcAft>
                <a:spcPts val="0"/>
              </a:spcAft>
              <a:buNone/>
            </a:pPr>
            <a:r>
              <a:rPr b="1" lang="zh-CN" sz="1600">
                <a:solidFill>
                  <a:srgbClr val="C56706"/>
                </a:solidFill>
              </a:rPr>
              <a:t>         BCG Growth Share Matrix</a:t>
            </a:r>
            <a:endParaRPr b="1" sz="1600">
              <a:solidFill>
                <a:srgbClr val="C56706"/>
              </a:solidFill>
            </a:endParaRPr>
          </a:p>
          <a:p>
            <a:pPr indent="0" lvl="0" marL="0" rtl="0" algn="just">
              <a:lnSpc>
                <a:spcPct val="115000"/>
              </a:lnSpc>
              <a:spcBef>
                <a:spcPts val="1400"/>
              </a:spcBef>
              <a:spcAft>
                <a:spcPts val="0"/>
              </a:spcAft>
              <a:buNone/>
            </a:pPr>
            <a:r>
              <a:rPr lang="zh-CN" sz="1600">
                <a:solidFill>
                  <a:srgbClr val="212121"/>
                </a:solidFill>
              </a:rPr>
              <a:t>Star: iPhone, iPad, Apple Watch</a:t>
            </a:r>
            <a:endParaRPr sz="1600">
              <a:solidFill>
                <a:srgbClr val="212121"/>
              </a:solidFill>
            </a:endParaRPr>
          </a:p>
          <a:p>
            <a:pPr indent="0" lvl="0" marL="0" rtl="0" algn="just">
              <a:lnSpc>
                <a:spcPct val="115000"/>
              </a:lnSpc>
              <a:spcBef>
                <a:spcPts val="1200"/>
              </a:spcBef>
              <a:spcAft>
                <a:spcPts val="0"/>
              </a:spcAft>
              <a:buNone/>
            </a:pPr>
            <a:r>
              <a:rPr lang="zh-CN" sz="1600">
                <a:solidFill>
                  <a:srgbClr val="212121"/>
                </a:solidFill>
              </a:rPr>
              <a:t>Cash cow: iTunes, MacBook, IMAC</a:t>
            </a:r>
            <a:endParaRPr sz="1600">
              <a:solidFill>
                <a:srgbClr val="212121"/>
              </a:solidFill>
            </a:endParaRPr>
          </a:p>
          <a:p>
            <a:pPr indent="0" lvl="0" marL="0" rtl="0" algn="just">
              <a:lnSpc>
                <a:spcPct val="115000"/>
              </a:lnSpc>
              <a:spcBef>
                <a:spcPts val="1200"/>
              </a:spcBef>
              <a:spcAft>
                <a:spcPts val="0"/>
              </a:spcAft>
              <a:buNone/>
            </a:pPr>
            <a:r>
              <a:rPr lang="zh-CN" sz="1600">
                <a:solidFill>
                  <a:srgbClr val="212121"/>
                </a:solidFill>
              </a:rPr>
              <a:t>Question mark: Apple TV, Airpods</a:t>
            </a:r>
            <a:endParaRPr sz="1600">
              <a:solidFill>
                <a:srgbClr val="212121"/>
              </a:solidFill>
            </a:endParaRPr>
          </a:p>
          <a:p>
            <a:pPr indent="0" lvl="0" marL="0" rtl="0" algn="just">
              <a:lnSpc>
                <a:spcPct val="115000"/>
              </a:lnSpc>
              <a:spcBef>
                <a:spcPts val="1200"/>
              </a:spcBef>
              <a:spcAft>
                <a:spcPts val="1200"/>
              </a:spcAft>
              <a:buNone/>
            </a:pPr>
            <a:r>
              <a:rPr lang="zh-CN" sz="1600">
                <a:solidFill>
                  <a:srgbClr val="212121"/>
                </a:solidFill>
              </a:rPr>
              <a:t>Pet: iPods</a:t>
            </a:r>
            <a:endParaRPr sz="1600">
              <a:solidFill>
                <a:srgbClr val="212121"/>
              </a:solidFill>
            </a:endParaRPr>
          </a:p>
        </p:txBody>
      </p:sp>
      <p:pic>
        <p:nvPicPr>
          <p:cNvPr id="180" name="Google Shape;180;p23"/>
          <p:cNvPicPr preferRelativeResize="0"/>
          <p:nvPr/>
        </p:nvPicPr>
        <p:blipFill>
          <a:blip r:embed="rId3">
            <a:alphaModFix/>
          </a:blip>
          <a:stretch>
            <a:fillRect/>
          </a:stretch>
        </p:blipFill>
        <p:spPr>
          <a:xfrm>
            <a:off x="5404101" y="2310550"/>
            <a:ext cx="3006550" cy="2698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4" name="Shape 184"/>
        <p:cNvGrpSpPr/>
        <p:nvPr/>
      </p:nvGrpSpPr>
      <p:grpSpPr>
        <a:xfrm>
          <a:off x="0" y="0"/>
          <a:ext cx="0" cy="0"/>
          <a:chOff x="0" y="0"/>
          <a:chExt cx="0" cy="0"/>
        </a:xfrm>
      </p:grpSpPr>
      <p:sp>
        <p:nvSpPr>
          <p:cNvPr id="185" name="Google Shape;185;p24"/>
          <p:cNvSpPr txBox="1"/>
          <p:nvPr/>
        </p:nvSpPr>
        <p:spPr>
          <a:xfrm>
            <a:off x="66975" y="113850"/>
            <a:ext cx="8840400" cy="66960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1200"/>
              </a:spcBef>
              <a:spcAft>
                <a:spcPts val="0"/>
              </a:spcAft>
              <a:buClr>
                <a:schemeClr val="dk1"/>
              </a:buClr>
              <a:buSzPts val="2800"/>
              <a:buChar char="➔"/>
            </a:pPr>
            <a:r>
              <a:rPr lang="zh-CN" sz="2800">
                <a:solidFill>
                  <a:schemeClr val="dk1"/>
                </a:solidFill>
              </a:rPr>
              <a:t>Markets</a:t>
            </a:r>
            <a:endParaRPr sz="2800">
              <a:solidFill>
                <a:schemeClr val="dk1"/>
              </a:solidFill>
            </a:endParaRPr>
          </a:p>
          <a:p>
            <a:pPr indent="0" lvl="0" marL="0" rtl="0" algn="l">
              <a:lnSpc>
                <a:spcPct val="115000"/>
              </a:lnSpc>
              <a:spcBef>
                <a:spcPts val="1400"/>
              </a:spcBef>
              <a:spcAft>
                <a:spcPts val="0"/>
              </a:spcAft>
              <a:buNone/>
            </a:pPr>
            <a:r>
              <a:rPr b="1" lang="zh-CN" sz="1600">
                <a:solidFill>
                  <a:srgbClr val="C56706"/>
                </a:solidFill>
              </a:rPr>
              <a:t>       Blue Ocean Strategy </a:t>
            </a:r>
            <a:endParaRPr b="1" sz="1600">
              <a:solidFill>
                <a:srgbClr val="C56706"/>
              </a:solidFill>
            </a:endParaRPr>
          </a:p>
          <a:p>
            <a:pPr indent="0" lvl="0" marL="0" rtl="0" algn="l">
              <a:lnSpc>
                <a:spcPct val="100000"/>
              </a:lnSpc>
              <a:spcBef>
                <a:spcPts val="1400"/>
              </a:spcBef>
              <a:spcAft>
                <a:spcPts val="0"/>
              </a:spcAft>
              <a:buNone/>
            </a:pPr>
            <a:r>
              <a:rPr lang="zh-CN" sz="1600"/>
              <a:t>Apple has discovered </a:t>
            </a:r>
            <a:r>
              <a:rPr lang="zh-CN" sz="1600" u="sng"/>
              <a:t>new uncompetitive market</a:t>
            </a:r>
            <a:r>
              <a:rPr lang="zh-CN" sz="1600"/>
              <a:t> spaces ahead of other companies.</a:t>
            </a:r>
            <a:endParaRPr sz="1600"/>
          </a:p>
          <a:p>
            <a:pPr indent="0" lvl="0" marL="0" rtl="0" algn="l">
              <a:lnSpc>
                <a:spcPct val="100000"/>
              </a:lnSpc>
              <a:spcBef>
                <a:spcPts val="1400"/>
              </a:spcBef>
              <a:spcAft>
                <a:spcPts val="0"/>
              </a:spcAft>
              <a:buNone/>
            </a:pPr>
            <a:r>
              <a:rPr lang="zh-CN" sz="1600"/>
              <a:t>Apple's typical representative in this strategy is </a:t>
            </a:r>
            <a:r>
              <a:rPr lang="zh-CN" sz="1600" u="sng"/>
              <a:t>iTunes</a:t>
            </a:r>
            <a:endParaRPr sz="1600" u="sng"/>
          </a:p>
          <a:p>
            <a:pPr indent="0" lvl="0" marL="0" rtl="0" algn="just">
              <a:lnSpc>
                <a:spcPct val="100000"/>
              </a:lnSpc>
              <a:spcBef>
                <a:spcPts val="1400"/>
              </a:spcBef>
              <a:spcAft>
                <a:spcPts val="0"/>
              </a:spcAft>
              <a:buNone/>
            </a:pPr>
            <a:r>
              <a:rPr lang="zh-CN" sz="1600"/>
              <a:t>Apple uses the blue ocean strategy to eliminate competition and </a:t>
            </a:r>
            <a:r>
              <a:rPr lang="zh-CN" sz="1600" u="sng"/>
              <a:t>create new markets for new products</a:t>
            </a:r>
            <a:endParaRPr sz="1600" u="sng">
              <a:solidFill>
                <a:schemeClr val="dk1"/>
              </a:solidFill>
            </a:endParaRPr>
          </a:p>
          <a:p>
            <a:pPr indent="-406400" lvl="0" marL="457200" rtl="0" algn="just">
              <a:lnSpc>
                <a:spcPct val="115000"/>
              </a:lnSpc>
              <a:spcBef>
                <a:spcPts val="1200"/>
              </a:spcBef>
              <a:spcAft>
                <a:spcPts val="0"/>
              </a:spcAft>
              <a:buClr>
                <a:schemeClr val="dk1"/>
              </a:buClr>
              <a:buSzPts val="2800"/>
              <a:buChar char="➔"/>
            </a:pPr>
            <a:r>
              <a:rPr lang="zh-CN" sz="2800">
                <a:solidFill>
                  <a:schemeClr val="dk1"/>
                </a:solidFill>
              </a:rPr>
              <a:t>Strategic positioning </a:t>
            </a:r>
            <a:endParaRPr sz="2800">
              <a:solidFill>
                <a:schemeClr val="dk1"/>
              </a:solidFill>
            </a:endParaRPr>
          </a:p>
          <a:p>
            <a:pPr indent="0" lvl="0" marL="0" rtl="0" algn="l">
              <a:lnSpc>
                <a:spcPct val="115000"/>
              </a:lnSpc>
              <a:spcBef>
                <a:spcPts val="1400"/>
              </a:spcBef>
              <a:spcAft>
                <a:spcPts val="0"/>
              </a:spcAft>
              <a:buNone/>
            </a:pPr>
            <a:r>
              <a:rPr b="1" lang="zh-CN" sz="1600">
                <a:solidFill>
                  <a:srgbClr val="C56706"/>
                </a:solidFill>
              </a:rPr>
              <a:t>        Global Strategy </a:t>
            </a:r>
            <a:endParaRPr b="1" sz="1600">
              <a:solidFill>
                <a:srgbClr val="C56706"/>
              </a:solidFill>
            </a:endParaRPr>
          </a:p>
          <a:p>
            <a:pPr indent="0" lvl="0" marL="0" rtl="0" algn="l">
              <a:lnSpc>
                <a:spcPct val="115000"/>
              </a:lnSpc>
              <a:spcBef>
                <a:spcPts val="1400"/>
              </a:spcBef>
              <a:spcAft>
                <a:spcPts val="0"/>
              </a:spcAft>
              <a:buNone/>
            </a:pPr>
            <a:r>
              <a:rPr lang="zh-CN" u="sng"/>
              <a:t>Low </a:t>
            </a:r>
            <a:r>
              <a:rPr lang="zh-CN"/>
              <a:t>local responsiveness and </a:t>
            </a:r>
            <a:r>
              <a:rPr lang="zh-CN" u="sng"/>
              <a:t>high</a:t>
            </a:r>
            <a:r>
              <a:rPr lang="zh-CN"/>
              <a:t> global integration</a:t>
            </a:r>
            <a:endParaRPr/>
          </a:p>
          <a:p>
            <a:pPr indent="0" lvl="0" marL="0" rtl="0" algn="l">
              <a:lnSpc>
                <a:spcPct val="115000"/>
              </a:lnSpc>
              <a:spcBef>
                <a:spcPts val="1400"/>
              </a:spcBef>
              <a:spcAft>
                <a:spcPts val="0"/>
              </a:spcAft>
              <a:buNone/>
            </a:pPr>
            <a:r>
              <a:rPr lang="zh-CN"/>
              <a:t>Apple's </a:t>
            </a:r>
            <a:r>
              <a:rPr lang="zh-CN" u="sng"/>
              <a:t>products</a:t>
            </a:r>
            <a:r>
              <a:rPr lang="zh-CN"/>
              <a:t> are </a:t>
            </a:r>
            <a:r>
              <a:rPr lang="zh-CN" u="sng"/>
              <a:t>universally available</a:t>
            </a:r>
            <a:r>
              <a:rPr lang="zh-CN"/>
              <a:t> to people everywhere, and technology and services are common</a:t>
            </a:r>
            <a:endParaRPr/>
          </a:p>
          <a:p>
            <a:pPr indent="0" lvl="0" marL="0" rtl="0" algn="l">
              <a:lnSpc>
                <a:spcPct val="115000"/>
              </a:lnSpc>
              <a:spcBef>
                <a:spcPts val="1400"/>
              </a:spcBef>
              <a:spcAft>
                <a:spcPts val="0"/>
              </a:spcAft>
              <a:buNone/>
            </a:pPr>
            <a:r>
              <a:rPr lang="zh-CN"/>
              <a:t>Apple has been dominating the global layout at its core.</a:t>
            </a:r>
            <a:endParaRPr/>
          </a:p>
          <a:p>
            <a:pPr indent="0" lvl="0" marL="0" rtl="0" algn="l">
              <a:lnSpc>
                <a:spcPct val="115000"/>
              </a:lnSpc>
              <a:spcBef>
                <a:spcPts val="1400"/>
              </a:spcBef>
              <a:spcAft>
                <a:spcPts val="0"/>
              </a:spcAft>
              <a:buNone/>
            </a:pPr>
            <a:r>
              <a:t/>
            </a:r>
            <a:endParaRPr sz="1100">
              <a:latin typeface="Times New Roman"/>
              <a:ea typeface="Times New Roman"/>
              <a:cs typeface="Times New Roman"/>
              <a:sym typeface="Times New Roman"/>
            </a:endParaRPr>
          </a:p>
          <a:p>
            <a:pPr indent="0" lvl="0" marL="0" rtl="0" algn="just">
              <a:lnSpc>
                <a:spcPct val="115000"/>
              </a:lnSpc>
              <a:spcBef>
                <a:spcPts val="1400"/>
              </a:spcBef>
              <a:spcAft>
                <a:spcPts val="0"/>
              </a:spcAft>
              <a:buNone/>
            </a:pPr>
            <a:r>
              <a:t/>
            </a:r>
            <a:endParaRPr sz="2800">
              <a:solidFill>
                <a:schemeClr val="dk1"/>
              </a:solidFill>
            </a:endParaRPr>
          </a:p>
          <a:p>
            <a:pPr indent="0" lvl="0" marL="0" rtl="0" algn="just">
              <a:lnSpc>
                <a:spcPct val="115000"/>
              </a:lnSpc>
              <a:spcBef>
                <a:spcPts val="1200"/>
              </a:spcBef>
              <a:spcAft>
                <a:spcPts val="1200"/>
              </a:spcAft>
              <a:buNone/>
            </a:pPr>
            <a:r>
              <a:t/>
            </a:r>
            <a:endParaRPr sz="2800">
              <a:solidFill>
                <a:schemeClr val="dk1"/>
              </a:solidFill>
            </a:endParaRPr>
          </a:p>
        </p:txBody>
      </p:sp>
      <p:pic>
        <p:nvPicPr>
          <p:cNvPr id="186" name="Google Shape;186;p24"/>
          <p:cNvPicPr preferRelativeResize="0"/>
          <p:nvPr/>
        </p:nvPicPr>
        <p:blipFill>
          <a:blip r:embed="rId3">
            <a:alphaModFix/>
          </a:blip>
          <a:stretch>
            <a:fillRect/>
          </a:stretch>
        </p:blipFill>
        <p:spPr>
          <a:xfrm>
            <a:off x="6760375" y="261200"/>
            <a:ext cx="1630074" cy="917675"/>
          </a:xfrm>
          <a:prstGeom prst="rect">
            <a:avLst/>
          </a:prstGeom>
          <a:noFill/>
          <a:ln>
            <a:noFill/>
          </a:ln>
        </p:spPr>
      </p:pic>
      <p:pic>
        <p:nvPicPr>
          <p:cNvPr id="187" name="Google Shape;187;p24"/>
          <p:cNvPicPr preferRelativeResize="0"/>
          <p:nvPr/>
        </p:nvPicPr>
        <p:blipFill>
          <a:blip r:embed="rId4">
            <a:alphaModFix/>
          </a:blip>
          <a:stretch>
            <a:fillRect/>
          </a:stretch>
        </p:blipFill>
        <p:spPr>
          <a:xfrm>
            <a:off x="6360679" y="2596950"/>
            <a:ext cx="2320650" cy="1694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1" name="Shape 191"/>
        <p:cNvGrpSpPr/>
        <p:nvPr/>
      </p:nvGrpSpPr>
      <p:grpSpPr>
        <a:xfrm>
          <a:off x="0" y="0"/>
          <a:ext cx="0" cy="0"/>
          <a:chOff x="0" y="0"/>
          <a:chExt cx="0" cy="0"/>
        </a:xfrm>
      </p:grpSpPr>
      <p:sp>
        <p:nvSpPr>
          <p:cNvPr id="192" name="Google Shape;192;p25"/>
          <p:cNvSpPr txBox="1"/>
          <p:nvPr/>
        </p:nvSpPr>
        <p:spPr>
          <a:xfrm>
            <a:off x="154050" y="33475"/>
            <a:ext cx="5538600" cy="6156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1200"/>
              </a:spcBef>
              <a:spcAft>
                <a:spcPts val="0"/>
              </a:spcAft>
              <a:buClr>
                <a:schemeClr val="dk1"/>
              </a:buClr>
              <a:buSzPts val="2800"/>
              <a:buChar char="➔"/>
            </a:pPr>
            <a:r>
              <a:rPr lang="zh-CN" sz="2800">
                <a:solidFill>
                  <a:schemeClr val="dk1"/>
                </a:solidFill>
              </a:rPr>
              <a:t>Core Competencies</a:t>
            </a:r>
            <a:endParaRPr/>
          </a:p>
        </p:txBody>
      </p:sp>
      <p:sp>
        <p:nvSpPr>
          <p:cNvPr id="193" name="Google Shape;193;p25"/>
          <p:cNvSpPr txBox="1"/>
          <p:nvPr/>
        </p:nvSpPr>
        <p:spPr>
          <a:xfrm>
            <a:off x="53575" y="528525"/>
            <a:ext cx="7547700" cy="7458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zh-CN" sz="1500">
                <a:solidFill>
                  <a:srgbClr val="C56706"/>
                </a:solidFill>
              </a:rPr>
              <a:t>Michael Porter’s “competitive advantage: creating and sustaining superior performance” strategy</a:t>
            </a:r>
            <a:endParaRPr b="1" sz="1500">
              <a:solidFill>
                <a:srgbClr val="C56706"/>
              </a:solidFill>
            </a:endParaRPr>
          </a:p>
          <a:p>
            <a:pPr indent="-317500" lvl="0" marL="457200" rtl="0" algn="l">
              <a:lnSpc>
                <a:spcPct val="100000"/>
              </a:lnSpc>
              <a:spcBef>
                <a:spcPts val="1400"/>
              </a:spcBef>
              <a:spcAft>
                <a:spcPts val="0"/>
              </a:spcAft>
              <a:buClr>
                <a:srgbClr val="004877"/>
              </a:buClr>
              <a:buSzPts val="1400"/>
              <a:buChar char="➔"/>
            </a:pPr>
            <a:r>
              <a:rPr lang="zh-CN">
                <a:solidFill>
                  <a:srgbClr val="004877"/>
                </a:solidFill>
              </a:rPr>
              <a:t>Differentiation Strategy </a:t>
            </a:r>
            <a:endParaRPr>
              <a:solidFill>
                <a:srgbClr val="004877"/>
              </a:solidFill>
            </a:endParaRPr>
          </a:p>
          <a:p>
            <a:pPr indent="0" lvl="0" marL="0" rtl="0" algn="l">
              <a:lnSpc>
                <a:spcPct val="100000"/>
              </a:lnSpc>
              <a:spcBef>
                <a:spcPts val="1400"/>
              </a:spcBef>
              <a:spcAft>
                <a:spcPts val="0"/>
              </a:spcAft>
              <a:buNone/>
            </a:pPr>
            <a:r>
              <a:rPr lang="zh-CN"/>
              <a:t>This differentiation can be reflected in Apple's product design, pricing strategy, retail approach, and customer loyalty. </a:t>
            </a:r>
            <a:endParaRPr/>
          </a:p>
          <a:p>
            <a:pPr indent="-317500" lvl="0" marL="457200" rtl="0" algn="l">
              <a:lnSpc>
                <a:spcPct val="100000"/>
              </a:lnSpc>
              <a:spcBef>
                <a:spcPts val="1400"/>
              </a:spcBef>
              <a:spcAft>
                <a:spcPts val="0"/>
              </a:spcAft>
              <a:buClr>
                <a:srgbClr val="004877"/>
              </a:buClr>
              <a:buSzPts val="1400"/>
              <a:buChar char="➔"/>
            </a:pPr>
            <a:r>
              <a:rPr lang="zh-CN">
                <a:solidFill>
                  <a:srgbClr val="004877"/>
                </a:solidFill>
              </a:rPr>
              <a:t>Porters Diamond Model</a:t>
            </a:r>
            <a:endParaRPr>
              <a:solidFill>
                <a:srgbClr val="004877"/>
              </a:solidFill>
            </a:endParaRPr>
          </a:p>
          <a:p>
            <a:pPr indent="0" lvl="0" marL="0" rtl="0" algn="l">
              <a:lnSpc>
                <a:spcPct val="100000"/>
              </a:lnSpc>
              <a:spcBef>
                <a:spcPts val="1400"/>
              </a:spcBef>
              <a:spcAft>
                <a:spcPts val="0"/>
              </a:spcAft>
              <a:buNone/>
            </a:pPr>
            <a:r>
              <a:rPr lang="zh-CN" u="sng"/>
              <a:t>Factor conditions:</a:t>
            </a:r>
            <a:r>
              <a:rPr lang="zh-CN"/>
              <a:t> financial resources, infrastructure, and technological innovation; a complete set of physical and technological networks </a:t>
            </a:r>
            <a:endParaRPr/>
          </a:p>
          <a:p>
            <a:pPr indent="0" lvl="0" marL="0" rtl="0" algn="l">
              <a:lnSpc>
                <a:spcPct val="100000"/>
              </a:lnSpc>
              <a:spcBef>
                <a:spcPts val="1400"/>
              </a:spcBef>
              <a:spcAft>
                <a:spcPts val="0"/>
              </a:spcAft>
              <a:buNone/>
            </a:pPr>
            <a:r>
              <a:rPr lang="zh-CN" u="sng"/>
              <a:t>Demand conditions:</a:t>
            </a:r>
            <a:r>
              <a:rPr lang="zh-CN"/>
              <a:t> predict patterns of consumer behavior in other similar countries based on Japan's consumer characteristics</a:t>
            </a:r>
            <a:endParaRPr/>
          </a:p>
          <a:p>
            <a:pPr indent="0" lvl="0" marL="0" rtl="0" algn="l">
              <a:lnSpc>
                <a:spcPct val="100000"/>
              </a:lnSpc>
              <a:spcBef>
                <a:spcPts val="1400"/>
              </a:spcBef>
              <a:spcAft>
                <a:spcPts val="0"/>
              </a:spcAft>
              <a:buNone/>
            </a:pPr>
            <a:r>
              <a:rPr lang="zh-CN" u="sng"/>
              <a:t>Related and supporting industries:</a:t>
            </a:r>
            <a:r>
              <a:rPr lang="zh-CN"/>
              <a:t>  a strong global network of suppliers; retail stores in different regions </a:t>
            </a:r>
            <a:endParaRPr/>
          </a:p>
          <a:p>
            <a:pPr indent="0" lvl="0" marL="0" rtl="0" algn="l">
              <a:lnSpc>
                <a:spcPct val="100000"/>
              </a:lnSpc>
              <a:spcBef>
                <a:spcPts val="1400"/>
              </a:spcBef>
              <a:spcAft>
                <a:spcPts val="0"/>
              </a:spcAft>
              <a:buNone/>
            </a:pPr>
            <a:r>
              <a:rPr lang="zh-CN" u="sng"/>
              <a:t>Firm strategy, structure and rivalry:</a:t>
            </a:r>
            <a:r>
              <a:rPr lang="zh-CN"/>
              <a:t> Japan's fierce competition for homegrown electronics helps power Apple's technological innovation</a:t>
            </a:r>
            <a:endParaRPr sz="11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1400"/>
              </a:spcBef>
              <a:spcAft>
                <a:spcPts val="1400"/>
              </a:spcAft>
              <a:buNone/>
            </a:pPr>
            <a:r>
              <a:t/>
            </a:r>
            <a:endParaRPr sz="1100">
              <a:latin typeface="Times New Roman"/>
              <a:ea typeface="Times New Roman"/>
              <a:cs typeface="Times New Roman"/>
              <a:sym typeface="Times New Roman"/>
            </a:endParaRPr>
          </a:p>
        </p:txBody>
      </p:sp>
      <p:pic>
        <p:nvPicPr>
          <p:cNvPr id="194" name="Google Shape;194;p25"/>
          <p:cNvPicPr preferRelativeResize="0"/>
          <p:nvPr/>
        </p:nvPicPr>
        <p:blipFill>
          <a:blip r:embed="rId3">
            <a:alphaModFix/>
          </a:blip>
          <a:stretch>
            <a:fillRect/>
          </a:stretch>
        </p:blipFill>
        <p:spPr>
          <a:xfrm>
            <a:off x="7638225" y="3156075"/>
            <a:ext cx="1431551" cy="1431551"/>
          </a:xfrm>
          <a:prstGeom prst="rect">
            <a:avLst/>
          </a:prstGeom>
          <a:noFill/>
          <a:ln>
            <a:noFill/>
          </a:ln>
        </p:spPr>
      </p:pic>
      <p:pic>
        <p:nvPicPr>
          <p:cNvPr id="195" name="Google Shape;195;p25"/>
          <p:cNvPicPr preferRelativeResize="0"/>
          <p:nvPr/>
        </p:nvPicPr>
        <p:blipFill>
          <a:blip r:embed="rId4">
            <a:alphaModFix/>
          </a:blip>
          <a:stretch>
            <a:fillRect/>
          </a:stretch>
        </p:blipFill>
        <p:spPr>
          <a:xfrm>
            <a:off x="7387425" y="649063"/>
            <a:ext cx="1211875" cy="138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9" name="Shape 199"/>
        <p:cNvGrpSpPr/>
        <p:nvPr/>
      </p:nvGrpSpPr>
      <p:grpSpPr>
        <a:xfrm>
          <a:off x="0" y="0"/>
          <a:ext cx="0" cy="0"/>
          <a:chOff x="0" y="0"/>
          <a:chExt cx="0" cy="0"/>
        </a:xfrm>
      </p:grpSpPr>
      <p:sp>
        <p:nvSpPr>
          <p:cNvPr id="200" name="Google Shape;200;p26"/>
          <p:cNvSpPr txBox="1"/>
          <p:nvPr>
            <p:ph idx="4294967295" type="title"/>
          </p:nvPr>
        </p:nvSpPr>
        <p:spPr>
          <a:xfrm>
            <a:off x="60275" y="127250"/>
            <a:ext cx="8520600" cy="96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2300"/>
              <a:t>PART I</a:t>
            </a:r>
            <a:r>
              <a:rPr lang="zh-CN" sz="2300"/>
              <a:t>I</a:t>
            </a:r>
            <a:r>
              <a:rPr b="1" lang="zh-CN" sz="2300"/>
              <a:t> - </a:t>
            </a:r>
            <a:r>
              <a:rPr lang="zh-CN" sz="2300"/>
              <a:t>Organization</a:t>
            </a:r>
            <a:endParaRPr sz="2300"/>
          </a:p>
          <a:p>
            <a:pPr indent="-374650" lvl="0" marL="457200" rtl="0" algn="l">
              <a:lnSpc>
                <a:spcPct val="150000"/>
              </a:lnSpc>
              <a:spcBef>
                <a:spcPts val="0"/>
              </a:spcBef>
              <a:spcAft>
                <a:spcPts val="0"/>
              </a:spcAft>
              <a:buSzPts val="2300"/>
              <a:buChar char="➔"/>
            </a:pPr>
            <a:r>
              <a:rPr lang="zh-CN" sz="2300"/>
              <a:t>What made Steve Jobs succeed?</a:t>
            </a:r>
            <a:endParaRPr sz="2300"/>
          </a:p>
        </p:txBody>
      </p:sp>
      <p:sp>
        <p:nvSpPr>
          <p:cNvPr id="201" name="Google Shape;201;p26"/>
          <p:cNvSpPr txBox="1"/>
          <p:nvPr/>
        </p:nvSpPr>
        <p:spPr>
          <a:xfrm>
            <a:off x="449900" y="1094350"/>
            <a:ext cx="70038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b="1" lang="zh-CN" sz="2000">
                <a:latin typeface="Lato"/>
                <a:ea typeface="Lato"/>
                <a:cs typeface="Lato"/>
                <a:sym typeface="Lato"/>
              </a:rPr>
              <a:t>Before Steve Jobs :</a:t>
            </a:r>
            <a:endParaRPr b="1" sz="2000">
              <a:latin typeface="Lato"/>
              <a:ea typeface="Lato"/>
              <a:cs typeface="Lato"/>
              <a:sym typeface="Lato"/>
            </a:endParaRPr>
          </a:p>
          <a:p>
            <a:pPr indent="-355600" lvl="1" marL="914400" rtl="0" algn="l">
              <a:spcBef>
                <a:spcPts val="0"/>
              </a:spcBef>
              <a:spcAft>
                <a:spcPts val="0"/>
              </a:spcAft>
              <a:buSzPts val="2000"/>
              <a:buFont typeface="Lato"/>
              <a:buChar char="❏"/>
            </a:pPr>
            <a:r>
              <a:rPr lang="zh-CN" sz="2000">
                <a:latin typeface="Lato"/>
                <a:ea typeface="Lato"/>
                <a:cs typeface="Lato"/>
                <a:sym typeface="Lato"/>
              </a:rPr>
              <a:t>Relatively </a:t>
            </a:r>
            <a:r>
              <a:rPr lang="zh-CN" sz="2000">
                <a:solidFill>
                  <a:schemeClr val="dk1"/>
                </a:solidFill>
                <a:latin typeface="Lato"/>
                <a:ea typeface="Lato"/>
                <a:cs typeface="Lato"/>
                <a:sym typeface="Lato"/>
              </a:rPr>
              <a:t>flat</a:t>
            </a:r>
            <a:r>
              <a:rPr lang="zh-CN" sz="2000">
                <a:latin typeface="Lato"/>
                <a:ea typeface="Lato"/>
                <a:cs typeface="Lato"/>
                <a:sym typeface="Lato"/>
              </a:rPr>
              <a:t> organization</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zh-CN" sz="2000">
                <a:solidFill>
                  <a:schemeClr val="dk1"/>
                </a:solidFill>
                <a:latin typeface="Lato"/>
                <a:ea typeface="Lato"/>
                <a:cs typeface="Lato"/>
                <a:sym typeface="Lato"/>
              </a:rPr>
              <a:t>Lots</a:t>
            </a:r>
            <a:r>
              <a:rPr lang="zh-CN" sz="2000">
                <a:latin typeface="Lato"/>
                <a:ea typeface="Lato"/>
                <a:cs typeface="Lato"/>
                <a:sym typeface="Lato"/>
              </a:rPr>
              <a:t> of models and product lines</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zh-CN" sz="2000">
                <a:solidFill>
                  <a:schemeClr val="dk1"/>
                </a:solidFill>
                <a:latin typeface="Lato"/>
                <a:ea typeface="Lato"/>
                <a:cs typeface="Lato"/>
                <a:sym typeface="Lato"/>
              </a:rPr>
              <a:t>Lots</a:t>
            </a:r>
            <a:r>
              <a:rPr lang="zh-CN" sz="2000">
                <a:latin typeface="Lato"/>
                <a:ea typeface="Lato"/>
                <a:cs typeface="Lato"/>
                <a:sym typeface="Lato"/>
              </a:rPr>
              <a:t> of distributors</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zh-CN" sz="2000">
                <a:latin typeface="Lato"/>
                <a:ea typeface="Lato"/>
                <a:cs typeface="Lato"/>
                <a:sym typeface="Lato"/>
              </a:rPr>
              <a:t>General managers were </a:t>
            </a:r>
            <a:r>
              <a:rPr lang="zh-CN" sz="2000">
                <a:solidFill>
                  <a:schemeClr val="dk1"/>
                </a:solidFill>
                <a:latin typeface="Lato"/>
                <a:ea typeface="Lato"/>
                <a:cs typeface="Lato"/>
                <a:sym typeface="Lato"/>
              </a:rPr>
              <a:t>common</a:t>
            </a:r>
            <a:endParaRPr sz="2000">
              <a:solidFill>
                <a:schemeClr val="dk1"/>
              </a:solidFill>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355600" lvl="0" marL="457200" rtl="0" algn="l">
              <a:spcBef>
                <a:spcPts val="0"/>
              </a:spcBef>
              <a:spcAft>
                <a:spcPts val="0"/>
              </a:spcAft>
              <a:buSzPts val="2000"/>
              <a:buFont typeface="Lato"/>
              <a:buChar char="❏"/>
            </a:pPr>
            <a:r>
              <a:rPr b="1" lang="zh-CN" sz="2000">
                <a:latin typeface="Lato"/>
                <a:ea typeface="Lato"/>
                <a:cs typeface="Lato"/>
                <a:sym typeface="Lato"/>
              </a:rPr>
              <a:t>After Steve Jobs:</a:t>
            </a:r>
            <a:endParaRPr b="1" sz="2000">
              <a:latin typeface="Lato"/>
              <a:ea typeface="Lato"/>
              <a:cs typeface="Lato"/>
              <a:sym typeface="Lato"/>
            </a:endParaRPr>
          </a:p>
          <a:p>
            <a:pPr indent="-355600" lvl="1" marL="914400" rtl="0" algn="l">
              <a:spcBef>
                <a:spcPts val="0"/>
              </a:spcBef>
              <a:spcAft>
                <a:spcPts val="0"/>
              </a:spcAft>
              <a:buSzPts val="2000"/>
              <a:buFont typeface="Lato"/>
              <a:buChar char="❏"/>
            </a:pPr>
            <a:r>
              <a:rPr lang="zh-CN" sz="2000">
                <a:solidFill>
                  <a:schemeClr val="dk1"/>
                </a:solidFill>
                <a:latin typeface="Lato"/>
                <a:ea typeface="Lato"/>
                <a:cs typeface="Lato"/>
                <a:sym typeface="Lato"/>
              </a:rPr>
              <a:t>Hierarchical </a:t>
            </a:r>
            <a:r>
              <a:rPr lang="zh-CN" sz="2000">
                <a:latin typeface="Lato"/>
                <a:ea typeface="Lato"/>
                <a:cs typeface="Lato"/>
                <a:sym typeface="Lato"/>
              </a:rPr>
              <a:t>and </a:t>
            </a:r>
            <a:r>
              <a:rPr lang="zh-CN" sz="2000">
                <a:solidFill>
                  <a:schemeClr val="dk1"/>
                </a:solidFill>
                <a:latin typeface="Lato"/>
                <a:ea typeface="Lato"/>
                <a:cs typeface="Lato"/>
                <a:sym typeface="Lato"/>
              </a:rPr>
              <a:t>expertise-based </a:t>
            </a:r>
            <a:r>
              <a:rPr lang="zh-CN" sz="2000">
                <a:latin typeface="Lato"/>
                <a:ea typeface="Lato"/>
                <a:cs typeface="Lato"/>
                <a:sym typeface="Lato"/>
              </a:rPr>
              <a:t>functional structure</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zh-CN" sz="2000">
                <a:solidFill>
                  <a:schemeClr val="dk1"/>
                </a:solidFill>
                <a:latin typeface="Lato"/>
                <a:ea typeface="Lato"/>
                <a:cs typeface="Lato"/>
                <a:sym typeface="Lato"/>
              </a:rPr>
              <a:t>Few</a:t>
            </a:r>
            <a:r>
              <a:rPr lang="zh-CN" sz="2000">
                <a:latin typeface="Lato"/>
                <a:ea typeface="Lato"/>
                <a:cs typeface="Lato"/>
                <a:sym typeface="Lato"/>
              </a:rPr>
              <a:t> models and product lines</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zh-CN" sz="2000">
                <a:solidFill>
                  <a:schemeClr val="dk1"/>
                </a:solidFill>
                <a:latin typeface="Lato"/>
                <a:ea typeface="Lato"/>
                <a:cs typeface="Lato"/>
                <a:sym typeface="Lato"/>
              </a:rPr>
              <a:t>Several </a:t>
            </a:r>
            <a:r>
              <a:rPr lang="zh-CN" sz="2000">
                <a:latin typeface="Lato"/>
                <a:ea typeface="Lato"/>
                <a:cs typeface="Lato"/>
                <a:sym typeface="Lato"/>
              </a:rPr>
              <a:t>distributors</a:t>
            </a:r>
            <a:endParaRPr sz="2000">
              <a:latin typeface="Lato"/>
              <a:ea typeface="Lato"/>
              <a:cs typeface="Lato"/>
              <a:sym typeface="Lato"/>
            </a:endParaRPr>
          </a:p>
          <a:p>
            <a:pPr indent="-355600" lvl="1" marL="914400" rtl="0" algn="l">
              <a:spcBef>
                <a:spcPts val="0"/>
              </a:spcBef>
              <a:spcAft>
                <a:spcPts val="0"/>
              </a:spcAft>
              <a:buSzPts val="2000"/>
              <a:buFont typeface="Lato"/>
              <a:buChar char="❏"/>
            </a:pPr>
            <a:r>
              <a:rPr lang="zh-CN" sz="2000">
                <a:solidFill>
                  <a:schemeClr val="dk1"/>
                </a:solidFill>
                <a:latin typeface="Lato"/>
                <a:ea typeface="Lato"/>
                <a:cs typeface="Lato"/>
                <a:sym typeface="Lato"/>
              </a:rPr>
              <a:t>Lack</a:t>
            </a:r>
            <a:r>
              <a:rPr lang="zh-CN" sz="2000">
                <a:latin typeface="Lato"/>
                <a:ea typeface="Lato"/>
                <a:cs typeface="Lato"/>
                <a:sym typeface="Lato"/>
              </a:rPr>
              <a:t> of general managers</a:t>
            </a:r>
            <a:endParaRPr sz="2000">
              <a:latin typeface="Lato"/>
              <a:ea typeface="Lato"/>
              <a:cs typeface="Lato"/>
              <a:sym typeface="Lato"/>
            </a:endParaRPr>
          </a:p>
          <a:p>
            <a:pPr indent="0" lvl="0" marL="457200" rtl="0" algn="l">
              <a:spcBef>
                <a:spcPts val="0"/>
              </a:spcBef>
              <a:spcAft>
                <a:spcPts val="0"/>
              </a:spcAft>
              <a:buNone/>
            </a:pPr>
            <a:r>
              <a:t/>
            </a:r>
            <a:endParaRPr sz="2000">
              <a:latin typeface="Lato"/>
              <a:ea typeface="Lato"/>
              <a:cs typeface="Lato"/>
              <a:sym typeface="Lato"/>
            </a:endParaRPr>
          </a:p>
        </p:txBody>
      </p:sp>
      <p:pic>
        <p:nvPicPr>
          <p:cNvPr id="202" name="Google Shape;202;p26"/>
          <p:cNvPicPr preferRelativeResize="0"/>
          <p:nvPr/>
        </p:nvPicPr>
        <p:blipFill>
          <a:blip r:embed="rId3">
            <a:alphaModFix/>
          </a:blip>
          <a:stretch>
            <a:fillRect/>
          </a:stretch>
        </p:blipFill>
        <p:spPr>
          <a:xfrm>
            <a:off x="6525725" y="517575"/>
            <a:ext cx="1767099" cy="2558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6" name="Shape 206"/>
        <p:cNvGrpSpPr/>
        <p:nvPr/>
      </p:nvGrpSpPr>
      <p:grpSpPr>
        <a:xfrm>
          <a:off x="0" y="0"/>
          <a:ext cx="0" cy="0"/>
          <a:chOff x="0" y="0"/>
          <a:chExt cx="0" cy="0"/>
        </a:xfrm>
      </p:grpSpPr>
      <p:sp>
        <p:nvSpPr>
          <p:cNvPr id="207" name="Google Shape;207;p27"/>
          <p:cNvSpPr txBox="1"/>
          <p:nvPr>
            <p:ph idx="4294967295" type="title"/>
          </p:nvPr>
        </p:nvSpPr>
        <p:spPr>
          <a:xfrm>
            <a:off x="60275" y="127250"/>
            <a:ext cx="8520600" cy="1015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2300"/>
              <a:t>PART I</a:t>
            </a:r>
            <a:r>
              <a:rPr lang="zh-CN" sz="2300"/>
              <a:t>I</a:t>
            </a:r>
            <a:r>
              <a:rPr b="1" lang="zh-CN" sz="2300"/>
              <a:t> - </a:t>
            </a:r>
            <a:r>
              <a:rPr lang="zh-CN" sz="2300"/>
              <a:t>Organization</a:t>
            </a:r>
            <a:endParaRPr sz="2300"/>
          </a:p>
          <a:p>
            <a:pPr indent="-374650" lvl="0" marL="457200" rtl="0" algn="l">
              <a:lnSpc>
                <a:spcPct val="150000"/>
              </a:lnSpc>
              <a:spcBef>
                <a:spcPts val="0"/>
              </a:spcBef>
              <a:spcAft>
                <a:spcPts val="0"/>
              </a:spcAft>
              <a:buSzPts val="2300"/>
              <a:buChar char="➔"/>
            </a:pPr>
            <a:r>
              <a:rPr lang="zh-CN" sz="2300"/>
              <a:t>Structure :</a:t>
            </a:r>
            <a:endParaRPr sz="2300"/>
          </a:p>
        </p:txBody>
      </p:sp>
      <p:sp>
        <p:nvSpPr>
          <p:cNvPr id="208" name="Google Shape;208;p27"/>
          <p:cNvSpPr txBox="1"/>
          <p:nvPr/>
        </p:nvSpPr>
        <p:spPr>
          <a:xfrm>
            <a:off x="510700" y="1070025"/>
            <a:ext cx="7003800" cy="40791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Lato"/>
              <a:buChar char="❏"/>
            </a:pPr>
            <a:r>
              <a:rPr lang="zh-CN" sz="2300">
                <a:solidFill>
                  <a:schemeClr val="dk1"/>
                </a:solidFill>
                <a:latin typeface="Lato"/>
                <a:ea typeface="Lato"/>
                <a:cs typeface="Lato"/>
                <a:sym typeface="Lato"/>
              </a:rPr>
              <a:t>Hierarchical + Matrix</a:t>
            </a:r>
            <a:endParaRPr sz="2300">
              <a:solidFill>
                <a:schemeClr val="dk1"/>
              </a:solidFill>
              <a:latin typeface="Lato"/>
              <a:ea typeface="Lato"/>
              <a:cs typeface="Lato"/>
              <a:sym typeface="Lato"/>
            </a:endParaRPr>
          </a:p>
          <a:p>
            <a:pPr indent="-374650" lvl="0" marL="457200" rtl="0" algn="l">
              <a:spcBef>
                <a:spcPts val="0"/>
              </a:spcBef>
              <a:spcAft>
                <a:spcPts val="0"/>
              </a:spcAft>
              <a:buSzPts val="2300"/>
              <a:buFont typeface="Lato"/>
              <a:buChar char="❏"/>
            </a:pPr>
            <a:r>
              <a:rPr lang="zh-CN" sz="2300">
                <a:solidFill>
                  <a:schemeClr val="dk1"/>
                </a:solidFill>
                <a:latin typeface="Lato"/>
                <a:ea typeface="Lato"/>
                <a:cs typeface="Lato"/>
                <a:sym typeface="Lato"/>
              </a:rPr>
              <a:t>International Division</a:t>
            </a:r>
            <a:endParaRPr sz="2300">
              <a:solidFill>
                <a:schemeClr val="dk1"/>
              </a:solidFill>
              <a:latin typeface="Lato"/>
              <a:ea typeface="Lato"/>
              <a:cs typeface="Lato"/>
              <a:sym typeface="Lato"/>
            </a:endParaRPr>
          </a:p>
          <a:p>
            <a:pPr indent="-374650" lvl="0" marL="457200" rtl="0" algn="l">
              <a:spcBef>
                <a:spcPts val="0"/>
              </a:spcBef>
              <a:spcAft>
                <a:spcPts val="0"/>
              </a:spcAft>
              <a:buSzPts val="2300"/>
              <a:buFont typeface="Lato"/>
              <a:buChar char="❏"/>
            </a:pPr>
            <a:r>
              <a:rPr lang="zh-CN" sz="2300">
                <a:solidFill>
                  <a:schemeClr val="dk1"/>
                </a:solidFill>
                <a:latin typeface="Lato"/>
                <a:ea typeface="Lato"/>
                <a:cs typeface="Lato"/>
                <a:sym typeface="Lato"/>
              </a:rPr>
              <a:t>Functional</a:t>
            </a:r>
            <a:r>
              <a:rPr lang="zh-CN" sz="2300">
                <a:latin typeface="Lato"/>
                <a:ea typeface="Lato"/>
                <a:cs typeface="Lato"/>
                <a:sym typeface="Lato"/>
              </a:rPr>
              <a:t> Structure : everyone is an </a:t>
            </a:r>
            <a:r>
              <a:rPr lang="zh-CN" sz="2300">
                <a:solidFill>
                  <a:schemeClr val="dk1"/>
                </a:solidFill>
                <a:latin typeface="Lato"/>
                <a:ea typeface="Lato"/>
                <a:cs typeface="Lato"/>
                <a:sym typeface="Lato"/>
              </a:rPr>
              <a:t>expert</a:t>
            </a:r>
            <a:r>
              <a:rPr lang="zh-CN" sz="2300">
                <a:latin typeface="Lato"/>
                <a:ea typeface="Lato"/>
                <a:cs typeface="Lato"/>
                <a:sym typeface="Lato"/>
              </a:rPr>
              <a:t> at their roles</a:t>
            </a:r>
            <a:endParaRPr sz="2300">
              <a:latin typeface="Lato"/>
              <a:ea typeface="Lato"/>
              <a:cs typeface="Lato"/>
              <a:sym typeface="Lato"/>
            </a:endParaRPr>
          </a:p>
          <a:p>
            <a:pPr indent="-374650" lvl="0" marL="457200" rtl="0" algn="l">
              <a:spcBef>
                <a:spcPts val="0"/>
              </a:spcBef>
              <a:spcAft>
                <a:spcPts val="0"/>
              </a:spcAft>
              <a:buSzPts val="2300"/>
              <a:buFont typeface="Lato"/>
              <a:buChar char="❏"/>
            </a:pPr>
            <a:r>
              <a:rPr lang="zh-CN" sz="2300">
                <a:latin typeface="Lato"/>
                <a:ea typeface="Lato"/>
                <a:cs typeface="Lato"/>
                <a:sym typeface="Lato"/>
              </a:rPr>
              <a:t>Senior Vice Presidents and Vice Presidents directly under CEO</a:t>
            </a:r>
            <a:endParaRPr sz="2300">
              <a:latin typeface="Lato"/>
              <a:ea typeface="Lato"/>
              <a:cs typeface="Lato"/>
              <a:sym typeface="Lato"/>
            </a:endParaRPr>
          </a:p>
          <a:p>
            <a:pPr indent="-374650" lvl="0" marL="457200" rtl="0" algn="l">
              <a:spcBef>
                <a:spcPts val="0"/>
              </a:spcBef>
              <a:spcAft>
                <a:spcPts val="0"/>
              </a:spcAft>
              <a:buSzPts val="2300"/>
              <a:buFont typeface="Lato"/>
              <a:buChar char="❏"/>
            </a:pPr>
            <a:r>
              <a:rPr lang="zh-CN" sz="2300">
                <a:latin typeface="Lato"/>
                <a:ea typeface="Lato"/>
                <a:cs typeface="Lato"/>
                <a:sym typeface="Lato"/>
              </a:rPr>
              <a:t>Lower to middle levels of management has </a:t>
            </a:r>
            <a:r>
              <a:rPr lang="zh-CN" sz="2300">
                <a:solidFill>
                  <a:schemeClr val="dk1"/>
                </a:solidFill>
                <a:latin typeface="Lato"/>
                <a:ea typeface="Lato"/>
                <a:cs typeface="Lato"/>
                <a:sym typeface="Lato"/>
              </a:rPr>
              <a:t>product divisions</a:t>
            </a:r>
            <a:r>
              <a:rPr lang="zh-CN" sz="2300">
                <a:latin typeface="Lato"/>
                <a:ea typeface="Lato"/>
                <a:cs typeface="Lato"/>
                <a:sym typeface="Lato"/>
              </a:rPr>
              <a:t> (weak </a:t>
            </a:r>
            <a:r>
              <a:rPr lang="zh-CN" sz="2300">
                <a:solidFill>
                  <a:schemeClr val="dk1"/>
                </a:solidFill>
                <a:latin typeface="Lato"/>
                <a:ea typeface="Lato"/>
                <a:cs typeface="Lato"/>
                <a:sym typeface="Lato"/>
              </a:rPr>
              <a:t>matrix</a:t>
            </a:r>
            <a:r>
              <a:rPr lang="zh-CN" sz="2300">
                <a:latin typeface="Lato"/>
                <a:ea typeface="Lato"/>
                <a:cs typeface="Lato"/>
                <a:sym typeface="Lato"/>
              </a:rPr>
              <a:t>  structure)</a:t>
            </a:r>
            <a:endParaRPr sz="2300">
              <a:latin typeface="Lato"/>
              <a:ea typeface="Lato"/>
              <a:cs typeface="Lato"/>
              <a:sym typeface="Lato"/>
            </a:endParaRPr>
          </a:p>
          <a:p>
            <a:pPr indent="-374650" lvl="0" marL="457200" rtl="0" algn="l">
              <a:spcBef>
                <a:spcPts val="0"/>
              </a:spcBef>
              <a:spcAft>
                <a:spcPts val="0"/>
              </a:spcAft>
              <a:buSzPts val="2300"/>
              <a:buFont typeface="Lato"/>
              <a:buChar char="❏"/>
            </a:pPr>
            <a:r>
              <a:rPr lang="zh-CN" sz="2300">
                <a:latin typeface="Lato"/>
                <a:ea typeface="Lato"/>
                <a:cs typeface="Lato"/>
                <a:sym typeface="Lato"/>
              </a:rPr>
              <a:t>CEO is the only one </a:t>
            </a:r>
            <a:r>
              <a:rPr lang="zh-CN" sz="2300">
                <a:solidFill>
                  <a:schemeClr val="dk1"/>
                </a:solidFill>
                <a:latin typeface="Lato"/>
                <a:ea typeface="Lato"/>
                <a:cs typeface="Lato"/>
                <a:sym typeface="Lato"/>
              </a:rPr>
              <a:t>controlling</a:t>
            </a:r>
            <a:r>
              <a:rPr lang="zh-CN" sz="2300">
                <a:latin typeface="Lato"/>
                <a:ea typeface="Lato"/>
                <a:cs typeface="Lato"/>
                <a:sym typeface="Lato"/>
              </a:rPr>
              <a:t> an entire process from development to sales (no general managers)</a:t>
            </a:r>
            <a:endParaRPr sz="2300">
              <a:latin typeface="Lato"/>
              <a:ea typeface="Lato"/>
              <a:cs typeface="Lato"/>
              <a:sym typeface="Lato"/>
            </a:endParaRPr>
          </a:p>
          <a:p>
            <a:pPr indent="0" lvl="0" marL="914400" rtl="0" algn="l">
              <a:spcBef>
                <a:spcPts val="0"/>
              </a:spcBef>
              <a:spcAft>
                <a:spcPts val="0"/>
              </a:spcAft>
              <a:buNone/>
            </a:pPr>
            <a:r>
              <a:t/>
            </a:r>
            <a:endParaRPr sz="23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2" name="Shape 212"/>
        <p:cNvGrpSpPr/>
        <p:nvPr/>
      </p:nvGrpSpPr>
      <p:grpSpPr>
        <a:xfrm>
          <a:off x="0" y="0"/>
          <a:ext cx="0" cy="0"/>
          <a:chOff x="0" y="0"/>
          <a:chExt cx="0" cy="0"/>
        </a:xfrm>
      </p:grpSpPr>
      <p:sp>
        <p:nvSpPr>
          <p:cNvPr id="213" name="Google Shape;213;p28"/>
          <p:cNvSpPr txBox="1"/>
          <p:nvPr>
            <p:ph idx="4294967295" type="title"/>
          </p:nvPr>
        </p:nvSpPr>
        <p:spPr>
          <a:xfrm>
            <a:off x="60275" y="127250"/>
            <a:ext cx="8520600" cy="1015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2300"/>
              <a:t>PART I</a:t>
            </a:r>
            <a:r>
              <a:rPr lang="zh-CN" sz="2300"/>
              <a:t>I</a:t>
            </a:r>
            <a:r>
              <a:rPr b="1" lang="zh-CN" sz="2300"/>
              <a:t> - </a:t>
            </a:r>
            <a:r>
              <a:rPr lang="zh-CN" sz="2300"/>
              <a:t>Organization</a:t>
            </a:r>
            <a:endParaRPr sz="2300"/>
          </a:p>
          <a:p>
            <a:pPr indent="-374650" lvl="0" marL="457200" rtl="0" algn="l">
              <a:lnSpc>
                <a:spcPct val="150000"/>
              </a:lnSpc>
              <a:spcBef>
                <a:spcPts val="0"/>
              </a:spcBef>
              <a:spcAft>
                <a:spcPts val="0"/>
              </a:spcAft>
              <a:buSzPts val="2300"/>
              <a:buChar char="➔"/>
            </a:pPr>
            <a:r>
              <a:rPr lang="zh-CN" sz="2300"/>
              <a:t>Why functional?</a:t>
            </a:r>
            <a:endParaRPr sz="2300"/>
          </a:p>
        </p:txBody>
      </p:sp>
      <p:sp>
        <p:nvSpPr>
          <p:cNvPr id="214" name="Google Shape;214;p28"/>
          <p:cNvSpPr txBox="1"/>
          <p:nvPr/>
        </p:nvSpPr>
        <p:spPr>
          <a:xfrm>
            <a:off x="510700" y="1070025"/>
            <a:ext cx="7003800" cy="3140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Lato"/>
              <a:buChar char="❏"/>
            </a:pPr>
            <a:r>
              <a:rPr lang="zh-CN" sz="2400">
                <a:latin typeface="Lato"/>
                <a:ea typeface="Lato"/>
                <a:cs typeface="Lato"/>
                <a:sym typeface="Lato"/>
              </a:rPr>
              <a:t>To remain </a:t>
            </a:r>
            <a:r>
              <a:rPr lang="zh-CN" sz="2400">
                <a:solidFill>
                  <a:schemeClr val="dk1"/>
                </a:solidFill>
                <a:latin typeface="Lato"/>
                <a:ea typeface="Lato"/>
                <a:cs typeface="Lato"/>
                <a:sym typeface="Lato"/>
              </a:rPr>
              <a:t>competitive</a:t>
            </a:r>
            <a:r>
              <a:rPr lang="zh-CN" sz="2400">
                <a:latin typeface="Lato"/>
                <a:ea typeface="Lato"/>
                <a:cs typeface="Lato"/>
                <a:sym typeface="Lato"/>
              </a:rPr>
              <a:t> and </a:t>
            </a:r>
            <a:r>
              <a:rPr lang="zh-CN" sz="2400">
                <a:solidFill>
                  <a:schemeClr val="dk1"/>
                </a:solidFill>
                <a:latin typeface="Lato"/>
                <a:ea typeface="Lato"/>
                <a:cs typeface="Lato"/>
                <a:sym typeface="Lato"/>
              </a:rPr>
              <a:t>innovative</a:t>
            </a:r>
            <a:r>
              <a:rPr lang="zh-CN" sz="2400">
                <a:latin typeface="Lato"/>
                <a:ea typeface="Lato"/>
                <a:cs typeface="Lato"/>
                <a:sym typeface="Lato"/>
              </a:rPr>
              <a:t> in the ever-changing market</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zh-CN" sz="2400">
                <a:solidFill>
                  <a:schemeClr val="dk1"/>
                </a:solidFill>
                <a:latin typeface="Lato"/>
                <a:ea typeface="Lato"/>
                <a:cs typeface="Lato"/>
                <a:sym typeface="Lato"/>
              </a:rPr>
              <a:t>Judgement</a:t>
            </a:r>
            <a:r>
              <a:rPr lang="zh-CN" sz="2400">
                <a:latin typeface="Lato"/>
                <a:ea typeface="Lato"/>
                <a:cs typeface="Lato"/>
                <a:sym typeface="Lato"/>
              </a:rPr>
              <a:t> and</a:t>
            </a:r>
            <a:r>
              <a:rPr lang="zh-CN" sz="2400">
                <a:solidFill>
                  <a:schemeClr val="dk1"/>
                </a:solidFill>
                <a:latin typeface="Lato"/>
                <a:ea typeface="Lato"/>
                <a:cs typeface="Lato"/>
                <a:sym typeface="Lato"/>
              </a:rPr>
              <a:t> intuition</a:t>
            </a:r>
            <a:r>
              <a:rPr lang="zh-CN" sz="2400">
                <a:latin typeface="Lato"/>
                <a:ea typeface="Lato"/>
                <a:cs typeface="Lato"/>
                <a:sym typeface="Lato"/>
              </a:rPr>
              <a:t> of experts are </a:t>
            </a:r>
            <a:r>
              <a:rPr lang="zh-CN" sz="2400">
                <a:solidFill>
                  <a:schemeClr val="dk1"/>
                </a:solidFill>
                <a:latin typeface="Lato"/>
                <a:ea typeface="Lato"/>
                <a:cs typeface="Lato"/>
                <a:sym typeface="Lato"/>
              </a:rPr>
              <a:t>crucial</a:t>
            </a:r>
            <a:endParaRPr sz="2400">
              <a:solidFill>
                <a:schemeClr val="dk1"/>
              </a:solidFill>
              <a:latin typeface="Lato"/>
              <a:ea typeface="Lato"/>
              <a:cs typeface="Lato"/>
              <a:sym typeface="Lato"/>
            </a:endParaRPr>
          </a:p>
          <a:p>
            <a:pPr indent="-381000" lvl="0" marL="457200" rtl="0" algn="l">
              <a:spcBef>
                <a:spcPts val="0"/>
              </a:spcBef>
              <a:spcAft>
                <a:spcPts val="0"/>
              </a:spcAft>
              <a:buSzPts val="2400"/>
              <a:buFont typeface="Lato"/>
              <a:buChar char="❏"/>
            </a:pPr>
            <a:r>
              <a:rPr lang="zh-CN" sz="2400">
                <a:latin typeface="Lato"/>
                <a:ea typeface="Lato"/>
                <a:cs typeface="Lato"/>
                <a:sym typeface="Lato"/>
              </a:rPr>
              <a:t>Emphasis on</a:t>
            </a:r>
            <a:r>
              <a:rPr lang="zh-CN" sz="2400">
                <a:solidFill>
                  <a:schemeClr val="dk1"/>
                </a:solidFill>
                <a:latin typeface="Lato"/>
                <a:ea typeface="Lato"/>
                <a:cs typeface="Lato"/>
                <a:sym typeface="Lato"/>
              </a:rPr>
              <a:t> long-term gains</a:t>
            </a:r>
            <a:endParaRPr sz="2400">
              <a:solidFill>
                <a:schemeClr val="dk1"/>
              </a:solidFill>
              <a:latin typeface="Lato"/>
              <a:ea typeface="Lato"/>
              <a:cs typeface="Lato"/>
              <a:sym typeface="Lato"/>
            </a:endParaRPr>
          </a:p>
          <a:p>
            <a:pPr indent="-381000" lvl="0" marL="457200" rtl="0" algn="l">
              <a:spcBef>
                <a:spcPts val="0"/>
              </a:spcBef>
              <a:spcAft>
                <a:spcPts val="0"/>
              </a:spcAft>
              <a:buSzPts val="2400"/>
              <a:buFont typeface="Lato"/>
              <a:buChar char="❏"/>
            </a:pPr>
            <a:r>
              <a:rPr lang="zh-CN" sz="2400">
                <a:latin typeface="Lato"/>
                <a:ea typeface="Lato"/>
                <a:cs typeface="Lato"/>
                <a:sym typeface="Lato"/>
              </a:rPr>
              <a:t>Easier to achieve </a:t>
            </a:r>
            <a:r>
              <a:rPr lang="zh-CN" sz="2400">
                <a:solidFill>
                  <a:schemeClr val="dk1"/>
                </a:solidFill>
                <a:latin typeface="Lato"/>
                <a:ea typeface="Lato"/>
                <a:cs typeface="Lato"/>
                <a:sym typeface="Lato"/>
              </a:rPr>
              <a:t>balance</a:t>
            </a:r>
            <a:r>
              <a:rPr lang="zh-CN" sz="2400">
                <a:latin typeface="Lato"/>
                <a:ea typeface="Lato"/>
                <a:cs typeface="Lato"/>
                <a:sym typeface="Lato"/>
              </a:rPr>
              <a:t> between </a:t>
            </a:r>
            <a:r>
              <a:rPr lang="zh-CN" sz="2400">
                <a:solidFill>
                  <a:schemeClr val="dk1"/>
                </a:solidFill>
                <a:latin typeface="Lato"/>
                <a:ea typeface="Lato"/>
                <a:cs typeface="Lato"/>
                <a:sym typeface="Lato"/>
              </a:rPr>
              <a:t>value</a:t>
            </a:r>
            <a:r>
              <a:rPr lang="zh-CN" sz="2400">
                <a:latin typeface="Lato"/>
                <a:ea typeface="Lato"/>
                <a:cs typeface="Lato"/>
                <a:sym typeface="Lato"/>
              </a:rPr>
              <a:t> added and </a:t>
            </a:r>
            <a:r>
              <a:rPr lang="zh-CN" sz="2400">
                <a:solidFill>
                  <a:schemeClr val="dk1"/>
                </a:solidFill>
                <a:latin typeface="Lato"/>
                <a:ea typeface="Lato"/>
                <a:cs typeface="Lato"/>
                <a:sym typeface="Lato"/>
              </a:rPr>
              <a:t>costs</a:t>
            </a:r>
            <a:endParaRPr sz="2400">
              <a:solidFill>
                <a:schemeClr val="dk1"/>
              </a:solidFill>
              <a:latin typeface="Lato"/>
              <a:ea typeface="Lato"/>
              <a:cs typeface="Lato"/>
              <a:sym typeface="Lato"/>
            </a:endParaRPr>
          </a:p>
          <a:p>
            <a:pPr indent="-381000" lvl="0" marL="457200" rtl="0" algn="l">
              <a:spcBef>
                <a:spcPts val="0"/>
              </a:spcBef>
              <a:spcAft>
                <a:spcPts val="0"/>
              </a:spcAft>
              <a:buSzPts val="2400"/>
              <a:buFont typeface="Lato"/>
              <a:buChar char="❏"/>
            </a:pPr>
            <a:r>
              <a:rPr lang="zh-CN" sz="2400">
                <a:latin typeface="Lato"/>
                <a:ea typeface="Lato"/>
                <a:cs typeface="Lato"/>
                <a:sym typeface="Lato"/>
              </a:rPr>
              <a:t>Easier to achieve </a:t>
            </a:r>
            <a:r>
              <a:rPr lang="zh-CN" sz="2400">
                <a:solidFill>
                  <a:schemeClr val="dk1"/>
                </a:solidFill>
                <a:latin typeface="Lato"/>
                <a:ea typeface="Lato"/>
                <a:cs typeface="Lato"/>
                <a:sym typeface="Lato"/>
              </a:rPr>
              <a:t>economies of scale</a:t>
            </a:r>
            <a:endParaRPr sz="2400">
              <a:solidFill>
                <a:schemeClr val="dk1"/>
              </a:solidFill>
              <a:latin typeface="Lato"/>
              <a:ea typeface="Lato"/>
              <a:cs typeface="Lato"/>
              <a:sym typeface="Lato"/>
            </a:endParaRPr>
          </a:p>
          <a:p>
            <a:pPr indent="-381000" lvl="0" marL="457200" rtl="0" algn="l">
              <a:spcBef>
                <a:spcPts val="0"/>
              </a:spcBef>
              <a:spcAft>
                <a:spcPts val="0"/>
              </a:spcAft>
              <a:buSzPts val="2400"/>
              <a:buFont typeface="Lato"/>
              <a:buChar char="❏"/>
            </a:pPr>
            <a:r>
              <a:rPr lang="zh-CN" sz="2400">
                <a:latin typeface="Lato"/>
                <a:ea typeface="Lato"/>
                <a:cs typeface="Lato"/>
                <a:sym typeface="Lato"/>
              </a:rPr>
              <a:t>Expert-to-expert </a:t>
            </a:r>
            <a:r>
              <a:rPr lang="zh-CN" sz="2400">
                <a:solidFill>
                  <a:schemeClr val="dk1"/>
                </a:solidFill>
                <a:latin typeface="Lato"/>
                <a:ea typeface="Lato"/>
                <a:cs typeface="Lato"/>
                <a:sym typeface="Lato"/>
              </a:rPr>
              <a:t>communication</a:t>
            </a:r>
            <a:endParaRPr sz="2400">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8" name="Shape 218"/>
        <p:cNvGrpSpPr/>
        <p:nvPr/>
      </p:nvGrpSpPr>
      <p:grpSpPr>
        <a:xfrm>
          <a:off x="0" y="0"/>
          <a:ext cx="0" cy="0"/>
          <a:chOff x="0" y="0"/>
          <a:chExt cx="0" cy="0"/>
        </a:xfrm>
      </p:grpSpPr>
      <p:sp>
        <p:nvSpPr>
          <p:cNvPr id="219" name="Google Shape;219;p29"/>
          <p:cNvSpPr txBox="1"/>
          <p:nvPr>
            <p:ph idx="4294967295" type="title"/>
          </p:nvPr>
        </p:nvSpPr>
        <p:spPr>
          <a:xfrm>
            <a:off x="60275" y="127250"/>
            <a:ext cx="8520600" cy="1015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2300"/>
              <a:t>PART I</a:t>
            </a:r>
            <a:r>
              <a:rPr lang="zh-CN" sz="2300"/>
              <a:t>I</a:t>
            </a:r>
            <a:r>
              <a:rPr b="1" lang="zh-CN" sz="2300"/>
              <a:t> - </a:t>
            </a:r>
            <a:r>
              <a:rPr lang="zh-CN" sz="2300"/>
              <a:t>Organization</a:t>
            </a:r>
            <a:endParaRPr sz="2300"/>
          </a:p>
          <a:p>
            <a:pPr indent="-374650" lvl="0" marL="457200" rtl="0" algn="l">
              <a:lnSpc>
                <a:spcPct val="150000"/>
              </a:lnSpc>
              <a:spcBef>
                <a:spcPts val="0"/>
              </a:spcBef>
              <a:spcAft>
                <a:spcPts val="0"/>
              </a:spcAft>
              <a:buSzPts val="2300"/>
              <a:buChar char="➔"/>
            </a:pPr>
            <a:r>
              <a:rPr lang="zh-CN" sz="2300"/>
              <a:t>Hierarchical and top-down</a:t>
            </a:r>
            <a:endParaRPr sz="2300"/>
          </a:p>
        </p:txBody>
      </p:sp>
      <p:sp>
        <p:nvSpPr>
          <p:cNvPr id="220" name="Google Shape;220;p29"/>
          <p:cNvSpPr txBox="1"/>
          <p:nvPr/>
        </p:nvSpPr>
        <p:spPr>
          <a:xfrm>
            <a:off x="510700" y="1070025"/>
            <a:ext cx="7003800" cy="3879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Lato"/>
              <a:buChar char="❏"/>
            </a:pPr>
            <a:r>
              <a:rPr b="1" lang="zh-CN" sz="2400">
                <a:latin typeface="Lato"/>
                <a:ea typeface="Lato"/>
                <a:cs typeface="Lato"/>
                <a:sym typeface="Lato"/>
              </a:rPr>
              <a:t>Hierarchical structure</a:t>
            </a:r>
            <a:endParaRPr b="1" sz="2400">
              <a:latin typeface="Lato"/>
              <a:ea typeface="Lato"/>
              <a:cs typeface="Lato"/>
              <a:sym typeface="Lato"/>
            </a:endParaRPr>
          </a:p>
          <a:p>
            <a:pPr indent="-381000" lvl="0" marL="914400" rtl="0" algn="l">
              <a:spcBef>
                <a:spcPts val="0"/>
              </a:spcBef>
              <a:spcAft>
                <a:spcPts val="0"/>
              </a:spcAft>
              <a:buSzPts val="2400"/>
              <a:buFont typeface="Lato"/>
              <a:buChar char="❏"/>
            </a:pPr>
            <a:r>
              <a:rPr lang="zh-CN" sz="2400">
                <a:latin typeface="Lato"/>
                <a:ea typeface="Lato"/>
                <a:cs typeface="Lato"/>
                <a:sym typeface="Lato"/>
              </a:rPr>
              <a:t>Tight </a:t>
            </a:r>
            <a:r>
              <a:rPr lang="zh-CN" sz="2400">
                <a:solidFill>
                  <a:schemeClr val="dk1"/>
                </a:solidFill>
                <a:latin typeface="Lato"/>
                <a:ea typeface="Lato"/>
                <a:cs typeface="Lato"/>
                <a:sym typeface="Lato"/>
              </a:rPr>
              <a:t>control</a:t>
            </a:r>
            <a:endParaRPr sz="2400">
              <a:solidFill>
                <a:schemeClr val="dk1"/>
              </a:solidFill>
              <a:latin typeface="Lato"/>
              <a:ea typeface="Lato"/>
              <a:cs typeface="Lato"/>
              <a:sym typeface="Lato"/>
            </a:endParaRPr>
          </a:p>
          <a:p>
            <a:pPr indent="-381000" lvl="0" marL="914400" rtl="0" algn="l">
              <a:spcBef>
                <a:spcPts val="0"/>
              </a:spcBef>
              <a:spcAft>
                <a:spcPts val="0"/>
              </a:spcAft>
              <a:buSzPts val="2400"/>
              <a:buFont typeface="Lato"/>
              <a:buChar char="❏"/>
            </a:pPr>
            <a:r>
              <a:rPr lang="zh-CN" sz="2400">
                <a:solidFill>
                  <a:schemeClr val="dk1"/>
                </a:solidFill>
                <a:latin typeface="Lato"/>
                <a:ea typeface="Lato"/>
                <a:cs typeface="Lato"/>
                <a:sym typeface="Lato"/>
              </a:rPr>
              <a:t>Clear</a:t>
            </a:r>
            <a:r>
              <a:rPr lang="zh-CN" sz="2400">
                <a:latin typeface="Lato"/>
                <a:ea typeface="Lato"/>
                <a:cs typeface="Lato"/>
                <a:sym typeface="Lato"/>
              </a:rPr>
              <a:t> lines of command</a:t>
            </a:r>
            <a:endParaRPr sz="2400">
              <a:latin typeface="Lato"/>
              <a:ea typeface="Lato"/>
              <a:cs typeface="Lato"/>
              <a:sym typeface="Lato"/>
            </a:endParaRPr>
          </a:p>
          <a:p>
            <a:pPr indent="-381000" lvl="0" marL="914400" rtl="0" algn="l">
              <a:spcBef>
                <a:spcPts val="0"/>
              </a:spcBef>
              <a:spcAft>
                <a:spcPts val="0"/>
              </a:spcAft>
              <a:buSzPts val="2400"/>
              <a:buFont typeface="Lato"/>
              <a:buChar char="❏"/>
            </a:pPr>
            <a:r>
              <a:rPr lang="zh-CN" sz="2400">
                <a:latin typeface="Lato"/>
                <a:ea typeface="Lato"/>
                <a:cs typeface="Lato"/>
                <a:sym typeface="Lato"/>
              </a:rPr>
              <a:t>Opportunities for </a:t>
            </a:r>
            <a:r>
              <a:rPr lang="zh-CN" sz="2400">
                <a:solidFill>
                  <a:schemeClr val="dk1"/>
                </a:solidFill>
                <a:latin typeface="Lato"/>
                <a:ea typeface="Lato"/>
                <a:cs typeface="Lato"/>
                <a:sym typeface="Lato"/>
              </a:rPr>
              <a:t>promotion</a:t>
            </a:r>
            <a:endParaRPr sz="2400">
              <a:solidFill>
                <a:schemeClr val="dk1"/>
              </a:solidFill>
              <a:latin typeface="Lato"/>
              <a:ea typeface="Lato"/>
              <a:cs typeface="Lato"/>
              <a:sym typeface="Lato"/>
            </a:endParaRPr>
          </a:p>
          <a:p>
            <a:pPr indent="0" lvl="0" marL="0" rtl="0" algn="l">
              <a:spcBef>
                <a:spcPts val="0"/>
              </a:spcBef>
              <a:spcAft>
                <a:spcPts val="0"/>
              </a:spcAft>
              <a:buNone/>
            </a:pPr>
            <a:r>
              <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b="1" lang="zh-CN" sz="2400">
                <a:latin typeface="Lato"/>
                <a:ea typeface="Lato"/>
                <a:cs typeface="Lato"/>
                <a:sym typeface="Lato"/>
              </a:rPr>
              <a:t>Top-down decision making</a:t>
            </a:r>
            <a:endParaRPr b="1" sz="2400">
              <a:latin typeface="Lato"/>
              <a:ea typeface="Lato"/>
              <a:cs typeface="Lato"/>
              <a:sym typeface="Lato"/>
            </a:endParaRPr>
          </a:p>
          <a:p>
            <a:pPr indent="-381000" lvl="1" marL="914400" rtl="0" algn="l">
              <a:spcBef>
                <a:spcPts val="0"/>
              </a:spcBef>
              <a:spcAft>
                <a:spcPts val="0"/>
              </a:spcAft>
              <a:buSzPts val="2400"/>
              <a:buFont typeface="Lato"/>
              <a:buChar char="❏"/>
            </a:pPr>
            <a:r>
              <a:rPr lang="zh-CN" sz="2400">
                <a:solidFill>
                  <a:schemeClr val="dk1"/>
                </a:solidFill>
                <a:latin typeface="Lato"/>
                <a:ea typeface="Lato"/>
                <a:cs typeface="Lato"/>
                <a:sym typeface="Lato"/>
              </a:rPr>
              <a:t>Centralized</a:t>
            </a:r>
            <a:r>
              <a:rPr lang="zh-CN" sz="2400">
                <a:latin typeface="Lato"/>
                <a:ea typeface="Lato"/>
                <a:cs typeface="Lato"/>
                <a:sym typeface="Lato"/>
              </a:rPr>
              <a:t> in HQ</a:t>
            </a:r>
            <a:endParaRPr sz="2400">
              <a:latin typeface="Lato"/>
              <a:ea typeface="Lato"/>
              <a:cs typeface="Lato"/>
              <a:sym typeface="Lato"/>
            </a:endParaRPr>
          </a:p>
          <a:p>
            <a:pPr indent="-381000" lvl="1" marL="914400" rtl="0" algn="l">
              <a:spcBef>
                <a:spcPts val="0"/>
              </a:spcBef>
              <a:spcAft>
                <a:spcPts val="0"/>
              </a:spcAft>
              <a:buSzPts val="2400"/>
              <a:buFont typeface="Lato"/>
              <a:buChar char="❏"/>
            </a:pPr>
            <a:r>
              <a:rPr lang="zh-CN" sz="2400">
                <a:latin typeface="Lato"/>
                <a:ea typeface="Lato"/>
                <a:cs typeface="Lato"/>
                <a:sym typeface="Lato"/>
              </a:rPr>
              <a:t>CEO is the sole </a:t>
            </a:r>
            <a:r>
              <a:rPr lang="zh-CN" sz="2400">
                <a:solidFill>
                  <a:schemeClr val="dk1"/>
                </a:solidFill>
                <a:latin typeface="Lato"/>
                <a:ea typeface="Lato"/>
                <a:cs typeface="Lato"/>
                <a:sym typeface="Lato"/>
              </a:rPr>
              <a:t>decision maker</a:t>
            </a:r>
            <a:endParaRPr sz="2400">
              <a:solidFill>
                <a:schemeClr val="dk1"/>
              </a:solidFill>
              <a:latin typeface="Lato"/>
              <a:ea typeface="Lato"/>
              <a:cs typeface="Lato"/>
              <a:sym typeface="Lato"/>
            </a:endParaRPr>
          </a:p>
          <a:p>
            <a:pPr indent="-381000" lvl="1" marL="914400" rtl="0" algn="l">
              <a:spcBef>
                <a:spcPts val="0"/>
              </a:spcBef>
              <a:spcAft>
                <a:spcPts val="0"/>
              </a:spcAft>
              <a:buSzPts val="2400"/>
              <a:buFont typeface="Lato"/>
              <a:buChar char="❏"/>
            </a:pPr>
            <a:r>
              <a:rPr lang="zh-CN" sz="2400">
                <a:latin typeface="Lato"/>
                <a:ea typeface="Lato"/>
                <a:cs typeface="Lato"/>
                <a:sym typeface="Lato"/>
              </a:rPr>
              <a:t>Process involves </a:t>
            </a:r>
            <a:r>
              <a:rPr lang="zh-CN" sz="2400">
                <a:solidFill>
                  <a:schemeClr val="dk1"/>
                </a:solidFill>
                <a:latin typeface="Lato"/>
                <a:ea typeface="Lato"/>
                <a:cs typeface="Lato"/>
                <a:sym typeface="Lato"/>
              </a:rPr>
              <a:t>collaborative</a:t>
            </a:r>
            <a:r>
              <a:rPr lang="zh-CN" sz="2400">
                <a:latin typeface="Lato"/>
                <a:ea typeface="Lato"/>
                <a:cs typeface="Lato"/>
                <a:sym typeface="Lato"/>
              </a:rPr>
              <a:t> debate</a:t>
            </a:r>
            <a:endParaRPr sz="2400">
              <a:latin typeface="Lato"/>
              <a:ea typeface="Lato"/>
              <a:cs typeface="Lato"/>
              <a:sym typeface="Lato"/>
            </a:endParaRPr>
          </a:p>
          <a:p>
            <a:pPr indent="-381000" lvl="1" marL="914400" rtl="0" algn="l">
              <a:spcBef>
                <a:spcPts val="0"/>
              </a:spcBef>
              <a:spcAft>
                <a:spcPts val="0"/>
              </a:spcAft>
              <a:buSzPts val="2400"/>
              <a:buFont typeface="Lato"/>
              <a:buChar char="❏"/>
            </a:pPr>
            <a:r>
              <a:rPr lang="zh-CN" sz="2400">
                <a:solidFill>
                  <a:schemeClr val="dk1"/>
                </a:solidFill>
                <a:latin typeface="Lato"/>
                <a:ea typeface="Lato"/>
                <a:cs typeface="Lato"/>
                <a:sym typeface="Lato"/>
              </a:rPr>
              <a:t>Fast</a:t>
            </a:r>
            <a:r>
              <a:rPr lang="zh-CN" sz="2400">
                <a:latin typeface="Lato"/>
                <a:ea typeface="Lato"/>
                <a:cs typeface="Lato"/>
                <a:sym typeface="Lato"/>
              </a:rPr>
              <a:t> to market</a:t>
            </a:r>
            <a:endParaRPr sz="24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4" name="Shape 224"/>
        <p:cNvGrpSpPr/>
        <p:nvPr/>
      </p:nvGrpSpPr>
      <p:grpSpPr>
        <a:xfrm>
          <a:off x="0" y="0"/>
          <a:ext cx="0" cy="0"/>
          <a:chOff x="0" y="0"/>
          <a:chExt cx="0" cy="0"/>
        </a:xfrm>
      </p:grpSpPr>
      <p:sp>
        <p:nvSpPr>
          <p:cNvPr id="225" name="Google Shape;225;p30"/>
          <p:cNvSpPr txBox="1"/>
          <p:nvPr>
            <p:ph idx="4294967295" type="title"/>
          </p:nvPr>
        </p:nvSpPr>
        <p:spPr>
          <a:xfrm>
            <a:off x="77300" y="659325"/>
            <a:ext cx="954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CN" sz="2010">
                <a:solidFill>
                  <a:srgbClr val="C56706"/>
                </a:solidFill>
                <a:latin typeface="Arial"/>
                <a:ea typeface="Arial"/>
                <a:cs typeface="Arial"/>
                <a:sym typeface="Arial"/>
              </a:rPr>
              <a:t>Apple company culture and composition of the top management team</a:t>
            </a:r>
            <a:endParaRPr sz="1920">
              <a:solidFill>
                <a:srgbClr val="C56706"/>
              </a:solidFill>
              <a:latin typeface="Arial"/>
              <a:ea typeface="Arial"/>
              <a:cs typeface="Arial"/>
              <a:sym typeface="Arial"/>
            </a:endParaRPr>
          </a:p>
        </p:txBody>
      </p:sp>
      <p:sp>
        <p:nvSpPr>
          <p:cNvPr id="226" name="Google Shape;226;p30"/>
          <p:cNvSpPr txBox="1"/>
          <p:nvPr>
            <p:ph idx="4294967295" type="body"/>
          </p:nvPr>
        </p:nvSpPr>
        <p:spPr>
          <a:xfrm>
            <a:off x="214300" y="1305525"/>
            <a:ext cx="4306500" cy="3382500"/>
          </a:xfrm>
          <a:prstGeom prst="rect">
            <a:avLst/>
          </a:prstGeom>
        </p:spPr>
        <p:txBody>
          <a:bodyPr anchorCtr="0" anchor="t" bIns="91425" lIns="91425" spcFirstLastPara="1" rIns="91425" wrap="square" tIns="91425">
            <a:normAutofit fontScale="70000"/>
          </a:bodyPr>
          <a:lstStyle/>
          <a:p>
            <a:pPr indent="0" lvl="0" marL="0" rtl="0" algn="l">
              <a:lnSpc>
                <a:spcPct val="90000"/>
              </a:lnSpc>
              <a:spcBef>
                <a:spcPts val="1000"/>
              </a:spcBef>
              <a:spcAft>
                <a:spcPts val="0"/>
              </a:spcAft>
              <a:buClr>
                <a:schemeClr val="dk1"/>
              </a:buClr>
              <a:buSzPct val="39285"/>
              <a:buFont typeface="Arial"/>
              <a:buNone/>
            </a:pPr>
            <a:r>
              <a:rPr lang="zh-CN" sz="2800">
                <a:solidFill>
                  <a:schemeClr val="dk1"/>
                </a:solidFill>
                <a:latin typeface="Arial"/>
                <a:ea typeface="Arial"/>
                <a:cs typeface="Arial"/>
                <a:sym typeface="Arial"/>
              </a:rPr>
              <a:t>Apple Value</a:t>
            </a:r>
            <a:endParaRPr sz="2800">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ct val="39285"/>
              <a:buFont typeface="Arial"/>
              <a:buNone/>
            </a:pPr>
            <a:r>
              <a:rPr lang="zh-CN" sz="2800">
                <a:solidFill>
                  <a:schemeClr val="dk2"/>
                </a:solidFill>
                <a:latin typeface="Arial"/>
                <a:ea typeface="Arial"/>
                <a:cs typeface="Arial"/>
                <a:sym typeface="Arial"/>
              </a:rPr>
              <a:t>1. </a:t>
            </a:r>
            <a:r>
              <a:rPr lang="zh-CN" sz="2800">
                <a:solidFill>
                  <a:schemeClr val="dk2"/>
                </a:solidFill>
                <a:latin typeface="Arial"/>
                <a:ea typeface="Arial"/>
                <a:cs typeface="Arial"/>
                <a:sym typeface="Arial"/>
              </a:rPr>
              <a:t>Go for perfect and tap the expert</a:t>
            </a:r>
            <a:endParaRPr sz="2800">
              <a:solidFill>
                <a:schemeClr val="dk2"/>
              </a:solidFill>
              <a:latin typeface="Arial"/>
              <a:ea typeface="Arial"/>
              <a:cs typeface="Arial"/>
              <a:sym typeface="Arial"/>
            </a:endParaRPr>
          </a:p>
          <a:p>
            <a:pPr indent="0" lvl="0" marL="0" rtl="0" algn="l">
              <a:lnSpc>
                <a:spcPct val="90000"/>
              </a:lnSpc>
              <a:spcBef>
                <a:spcPts val="1000"/>
              </a:spcBef>
              <a:spcAft>
                <a:spcPts val="0"/>
              </a:spcAft>
              <a:buClr>
                <a:schemeClr val="dk1"/>
              </a:buClr>
              <a:buSzPct val="39285"/>
              <a:buFont typeface="Arial"/>
              <a:buNone/>
            </a:pPr>
            <a:r>
              <a:rPr lang="zh-CN" sz="2800">
                <a:solidFill>
                  <a:schemeClr val="dk2"/>
                </a:solidFill>
                <a:latin typeface="Arial"/>
                <a:ea typeface="Arial"/>
                <a:cs typeface="Arial"/>
                <a:sym typeface="Arial"/>
              </a:rPr>
              <a:t>2. Be ruthless and focus on people</a:t>
            </a:r>
            <a:endParaRPr sz="2800">
              <a:solidFill>
                <a:schemeClr val="dk2"/>
              </a:solidFill>
              <a:latin typeface="Arial"/>
              <a:ea typeface="Arial"/>
              <a:cs typeface="Arial"/>
              <a:sym typeface="Arial"/>
            </a:endParaRPr>
          </a:p>
          <a:p>
            <a:pPr indent="0" lvl="0" marL="0" rtl="0" algn="l">
              <a:lnSpc>
                <a:spcPct val="90000"/>
              </a:lnSpc>
              <a:spcBef>
                <a:spcPts val="1000"/>
              </a:spcBef>
              <a:spcAft>
                <a:spcPts val="0"/>
              </a:spcAft>
              <a:buClr>
                <a:schemeClr val="dk1"/>
              </a:buClr>
              <a:buSzPct val="39285"/>
              <a:buFont typeface="Arial"/>
              <a:buNone/>
            </a:pPr>
            <a:r>
              <a:rPr lang="zh-CN" sz="2800">
                <a:solidFill>
                  <a:schemeClr val="dk2"/>
                </a:solidFill>
                <a:latin typeface="Arial"/>
                <a:ea typeface="Arial"/>
                <a:cs typeface="Arial"/>
                <a:sym typeface="Arial"/>
              </a:rPr>
              <a:t>3. Never stop studying and simplify</a:t>
            </a:r>
            <a:endParaRPr sz="2800">
              <a:solidFill>
                <a:schemeClr val="dk2"/>
              </a:solidFill>
              <a:latin typeface="Arial"/>
              <a:ea typeface="Arial"/>
              <a:cs typeface="Arial"/>
              <a:sym typeface="Arial"/>
            </a:endParaRPr>
          </a:p>
          <a:p>
            <a:pPr indent="0" lvl="0" marL="0" rtl="0" algn="l">
              <a:lnSpc>
                <a:spcPct val="90000"/>
              </a:lnSpc>
              <a:spcBef>
                <a:spcPts val="1000"/>
              </a:spcBef>
              <a:spcAft>
                <a:spcPts val="0"/>
              </a:spcAft>
              <a:buClr>
                <a:schemeClr val="dk1"/>
              </a:buClr>
              <a:buSzPct val="39285"/>
              <a:buFont typeface="Arial"/>
              <a:buNone/>
            </a:pPr>
            <a:r>
              <a:rPr lang="zh-CN" sz="2800">
                <a:solidFill>
                  <a:schemeClr val="dk2"/>
                </a:solidFill>
                <a:latin typeface="Arial"/>
                <a:ea typeface="Arial"/>
                <a:cs typeface="Arial"/>
                <a:sym typeface="Arial"/>
              </a:rPr>
              <a:t>4. Keep secrets and keep team small</a:t>
            </a:r>
            <a:endParaRPr sz="2800">
              <a:solidFill>
                <a:schemeClr val="dk2"/>
              </a:solidFill>
              <a:latin typeface="Arial"/>
              <a:ea typeface="Arial"/>
              <a:cs typeface="Arial"/>
              <a:sym typeface="Arial"/>
            </a:endParaRPr>
          </a:p>
          <a:p>
            <a:pPr indent="0" lvl="0" marL="0" rtl="0" algn="l">
              <a:lnSpc>
                <a:spcPct val="90000"/>
              </a:lnSpc>
              <a:spcBef>
                <a:spcPts val="1000"/>
              </a:spcBef>
              <a:spcAft>
                <a:spcPts val="0"/>
              </a:spcAft>
              <a:buClr>
                <a:schemeClr val="dk1"/>
              </a:buClr>
              <a:buSzPct val="39285"/>
              <a:buFont typeface="Arial"/>
              <a:buNone/>
            </a:pPr>
            <a:r>
              <a:rPr lang="zh-CN" sz="2800">
                <a:solidFill>
                  <a:schemeClr val="dk2"/>
                </a:solidFill>
                <a:latin typeface="Arial"/>
                <a:ea typeface="Arial"/>
                <a:cs typeface="Arial"/>
                <a:sym typeface="Arial"/>
              </a:rPr>
              <a:t>5. Use more carrot than stick and prototype to the extreme</a:t>
            </a:r>
            <a:endParaRPr sz="2800">
              <a:solidFill>
                <a:schemeClr val="dk2"/>
              </a:solidFill>
              <a:latin typeface="Arial"/>
              <a:ea typeface="Arial"/>
              <a:cs typeface="Arial"/>
              <a:sym typeface="Arial"/>
            </a:endParaRPr>
          </a:p>
          <a:p>
            <a:pPr indent="0" lvl="0" marL="0" rtl="0" algn="l">
              <a:spcBef>
                <a:spcPts val="0"/>
              </a:spcBef>
              <a:spcAft>
                <a:spcPts val="1200"/>
              </a:spcAft>
              <a:buNone/>
            </a:pPr>
            <a:r>
              <a:t/>
            </a:r>
            <a:endParaRPr/>
          </a:p>
        </p:txBody>
      </p:sp>
      <p:sp>
        <p:nvSpPr>
          <p:cNvPr id="227" name="Google Shape;227;p30"/>
          <p:cNvSpPr txBox="1"/>
          <p:nvPr>
            <p:ph idx="4294967295" type="body"/>
          </p:nvPr>
        </p:nvSpPr>
        <p:spPr>
          <a:xfrm>
            <a:off x="4679125" y="1232025"/>
            <a:ext cx="4341900" cy="3456000"/>
          </a:xfrm>
          <a:prstGeom prst="rect">
            <a:avLst/>
          </a:prstGeom>
        </p:spPr>
        <p:txBody>
          <a:bodyPr anchorCtr="0" anchor="t" bIns="91425" lIns="91425" spcFirstLastPara="1" rIns="91425" wrap="square" tIns="91425">
            <a:noAutofit/>
          </a:bodyPr>
          <a:lstStyle/>
          <a:p>
            <a:pPr indent="0" lvl="0" marL="0" rtl="0" algn="l">
              <a:lnSpc>
                <a:spcPct val="70000"/>
              </a:lnSpc>
              <a:spcBef>
                <a:spcPts val="1000"/>
              </a:spcBef>
              <a:spcAft>
                <a:spcPts val="0"/>
              </a:spcAft>
              <a:buClr>
                <a:schemeClr val="dk1"/>
              </a:buClr>
              <a:buSzPts val="605"/>
              <a:buFont typeface="Arial"/>
              <a:buNone/>
            </a:pPr>
            <a:r>
              <a:rPr lang="zh-CN" sz="1981">
                <a:solidFill>
                  <a:schemeClr val="dk1"/>
                </a:solidFill>
                <a:latin typeface="Arial"/>
                <a:ea typeface="Arial"/>
                <a:cs typeface="Arial"/>
                <a:sym typeface="Arial"/>
              </a:rPr>
              <a:t>Apple Organization</a:t>
            </a:r>
            <a:endParaRPr sz="1981">
              <a:solidFill>
                <a:schemeClr val="dk1"/>
              </a:solidFill>
              <a:latin typeface="Arial"/>
              <a:ea typeface="Arial"/>
              <a:cs typeface="Arial"/>
              <a:sym typeface="Arial"/>
            </a:endParaRPr>
          </a:p>
          <a:p>
            <a:pPr indent="-341730" lvl="0" marL="457200" rtl="0" algn="l">
              <a:lnSpc>
                <a:spcPct val="70000"/>
              </a:lnSpc>
              <a:spcBef>
                <a:spcPts val="1000"/>
              </a:spcBef>
              <a:spcAft>
                <a:spcPts val="0"/>
              </a:spcAft>
              <a:buClr>
                <a:schemeClr val="dk2"/>
              </a:buClr>
              <a:buSzPts val="1782"/>
              <a:buFont typeface="Arial"/>
              <a:buAutoNum type="alphaLcPeriod"/>
            </a:pPr>
            <a:r>
              <a:rPr lang="zh-CN" sz="1781">
                <a:solidFill>
                  <a:schemeClr val="dk2"/>
                </a:solidFill>
                <a:latin typeface="Arial"/>
                <a:ea typeface="Arial"/>
                <a:cs typeface="Arial"/>
                <a:sym typeface="Arial"/>
              </a:rPr>
              <a:t>zoning management according to local condition</a:t>
            </a:r>
            <a:endParaRPr sz="1781">
              <a:solidFill>
                <a:schemeClr val="dk2"/>
              </a:solidFill>
              <a:latin typeface="Arial"/>
              <a:ea typeface="Arial"/>
              <a:cs typeface="Arial"/>
              <a:sym typeface="Arial"/>
            </a:endParaRPr>
          </a:p>
          <a:p>
            <a:pPr indent="-341730" lvl="0" marL="457200" rtl="0" algn="l">
              <a:lnSpc>
                <a:spcPct val="70000"/>
              </a:lnSpc>
              <a:spcBef>
                <a:spcPts val="0"/>
              </a:spcBef>
              <a:spcAft>
                <a:spcPts val="0"/>
              </a:spcAft>
              <a:buClr>
                <a:schemeClr val="dk2"/>
              </a:buClr>
              <a:buSzPts val="1782"/>
              <a:buFont typeface="Arial"/>
              <a:buAutoNum type="alphaLcPeriod"/>
            </a:pPr>
            <a:r>
              <a:rPr lang="zh-CN" sz="1781">
                <a:solidFill>
                  <a:schemeClr val="dk2"/>
                </a:solidFill>
                <a:latin typeface="Arial"/>
                <a:ea typeface="Arial"/>
                <a:cs typeface="Arial"/>
                <a:sym typeface="Arial"/>
              </a:rPr>
              <a:t>Only CFO hold the ‘Income statement’</a:t>
            </a:r>
            <a:endParaRPr sz="1781">
              <a:solidFill>
                <a:schemeClr val="dk2"/>
              </a:solidFill>
              <a:latin typeface="Arial"/>
              <a:ea typeface="Arial"/>
              <a:cs typeface="Arial"/>
              <a:sym typeface="Arial"/>
            </a:endParaRPr>
          </a:p>
          <a:p>
            <a:pPr indent="-341730" lvl="0" marL="457200" rtl="0" algn="l">
              <a:lnSpc>
                <a:spcPct val="70000"/>
              </a:lnSpc>
              <a:spcBef>
                <a:spcPts val="0"/>
              </a:spcBef>
              <a:spcAft>
                <a:spcPts val="0"/>
              </a:spcAft>
              <a:buClr>
                <a:schemeClr val="dk2"/>
              </a:buClr>
              <a:buSzPts val="1782"/>
              <a:buFont typeface="Arial"/>
              <a:buAutoNum type="alphaLcPeriod"/>
            </a:pPr>
            <a:r>
              <a:rPr lang="zh-CN" sz="1781">
                <a:solidFill>
                  <a:schemeClr val="dk2"/>
                </a:solidFill>
                <a:latin typeface="Arial"/>
                <a:ea typeface="Arial"/>
                <a:cs typeface="Arial"/>
                <a:sym typeface="Arial"/>
              </a:rPr>
              <a:t>Employees could connect management apartment, Management staff could directly talk to CEO</a:t>
            </a:r>
            <a:endParaRPr sz="1781">
              <a:solidFill>
                <a:schemeClr val="dk2"/>
              </a:solidFill>
              <a:latin typeface="Arial"/>
              <a:ea typeface="Arial"/>
              <a:cs typeface="Arial"/>
              <a:sym typeface="Arial"/>
            </a:endParaRPr>
          </a:p>
          <a:p>
            <a:pPr indent="-341730" lvl="0" marL="457200" rtl="0" algn="l">
              <a:lnSpc>
                <a:spcPct val="70000"/>
              </a:lnSpc>
              <a:spcBef>
                <a:spcPts val="0"/>
              </a:spcBef>
              <a:spcAft>
                <a:spcPts val="0"/>
              </a:spcAft>
              <a:buClr>
                <a:schemeClr val="dk2"/>
              </a:buClr>
              <a:buSzPts val="1782"/>
              <a:buFont typeface="Arial"/>
              <a:buAutoNum type="alphaLcPeriod"/>
            </a:pPr>
            <a:r>
              <a:rPr lang="zh-CN" sz="1781">
                <a:solidFill>
                  <a:schemeClr val="dk2"/>
                </a:solidFill>
                <a:latin typeface="Arial"/>
                <a:ea typeface="Arial"/>
                <a:cs typeface="Arial"/>
                <a:sym typeface="Arial"/>
              </a:rPr>
              <a:t>Apple set ‘Direetly Responsible Individual (DRI)’. Each position has its own responsibilities.</a:t>
            </a:r>
            <a:endParaRPr sz="1781">
              <a:solidFill>
                <a:schemeClr val="dk2"/>
              </a:solidFill>
              <a:latin typeface="Arial"/>
              <a:ea typeface="Arial"/>
              <a:cs typeface="Arial"/>
              <a:sym typeface="Arial"/>
            </a:endParaRPr>
          </a:p>
          <a:p>
            <a:pPr indent="0" lvl="0" marL="0" rtl="0" algn="l">
              <a:lnSpc>
                <a:spcPct val="95000"/>
              </a:lnSpc>
              <a:spcBef>
                <a:spcPts val="0"/>
              </a:spcBef>
              <a:spcAft>
                <a:spcPts val="1200"/>
              </a:spcAft>
              <a:buSzPts val="605"/>
              <a:buNone/>
            </a:pPr>
            <a:r>
              <a:t/>
            </a:r>
            <a:endParaRPr sz="715"/>
          </a:p>
        </p:txBody>
      </p:sp>
      <p:sp>
        <p:nvSpPr>
          <p:cNvPr id="228" name="Google Shape;228;p30"/>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CN" sz="2300">
                <a:solidFill>
                  <a:schemeClr val="dk2"/>
                </a:solidFill>
                <a:latin typeface="Raleway"/>
                <a:ea typeface="Raleway"/>
                <a:cs typeface="Raleway"/>
                <a:sym typeface="Raleway"/>
              </a:rPr>
              <a:t>PART II - People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2" name="Shape 232"/>
        <p:cNvGrpSpPr/>
        <p:nvPr/>
      </p:nvGrpSpPr>
      <p:grpSpPr>
        <a:xfrm>
          <a:off x="0" y="0"/>
          <a:ext cx="0" cy="0"/>
          <a:chOff x="0" y="0"/>
          <a:chExt cx="0" cy="0"/>
        </a:xfrm>
      </p:grpSpPr>
      <p:sp>
        <p:nvSpPr>
          <p:cNvPr id="233" name="Google Shape;233;p31"/>
          <p:cNvSpPr txBox="1"/>
          <p:nvPr>
            <p:ph idx="4294967295" type="title"/>
          </p:nvPr>
        </p:nvSpPr>
        <p:spPr>
          <a:xfrm>
            <a:off x="656200" y="469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CN" sz="2500">
                <a:solidFill>
                  <a:srgbClr val="C56706"/>
                </a:solidFill>
                <a:latin typeface="Arial"/>
                <a:ea typeface="Arial"/>
                <a:cs typeface="Arial"/>
                <a:sym typeface="Arial"/>
              </a:rPr>
              <a:t>Personnel solutions for international operations</a:t>
            </a:r>
            <a:endParaRPr sz="2500">
              <a:solidFill>
                <a:srgbClr val="C56706"/>
              </a:solidFill>
              <a:latin typeface="Arial"/>
              <a:ea typeface="Arial"/>
              <a:cs typeface="Arial"/>
              <a:sym typeface="Arial"/>
            </a:endParaRPr>
          </a:p>
        </p:txBody>
      </p:sp>
      <p:sp>
        <p:nvSpPr>
          <p:cNvPr id="234" name="Google Shape;234;p31"/>
          <p:cNvSpPr txBox="1"/>
          <p:nvPr>
            <p:ph idx="4294967295" type="body"/>
          </p:nvPr>
        </p:nvSpPr>
        <p:spPr>
          <a:xfrm>
            <a:off x="140650" y="1004600"/>
            <a:ext cx="8719800" cy="3937800"/>
          </a:xfrm>
          <a:prstGeom prst="rect">
            <a:avLst/>
          </a:prstGeom>
        </p:spPr>
        <p:txBody>
          <a:bodyPr anchorCtr="0" anchor="t" bIns="91425" lIns="91425" spcFirstLastPara="1" rIns="91425" wrap="square" tIns="91425">
            <a:noAutofit/>
          </a:bodyPr>
          <a:lstStyle/>
          <a:p>
            <a:pPr indent="-351790" lvl="0" marL="457200" rtl="0" algn="l">
              <a:lnSpc>
                <a:spcPct val="70000"/>
              </a:lnSpc>
              <a:spcBef>
                <a:spcPts val="1000"/>
              </a:spcBef>
              <a:spcAft>
                <a:spcPts val="0"/>
              </a:spcAft>
              <a:buClr>
                <a:schemeClr val="dk1"/>
              </a:buClr>
              <a:buSzPts val="1940"/>
              <a:buFont typeface="Arial"/>
              <a:buChar char="●"/>
            </a:pPr>
            <a:r>
              <a:rPr lang="zh-CN" sz="1940">
                <a:solidFill>
                  <a:schemeClr val="dk1"/>
                </a:solidFill>
                <a:latin typeface="Arial"/>
                <a:ea typeface="Arial"/>
                <a:cs typeface="Arial"/>
                <a:sym typeface="Arial"/>
              </a:rPr>
              <a:t>International mentality：</a:t>
            </a:r>
            <a:endParaRPr sz="1940">
              <a:solidFill>
                <a:schemeClr val="dk1"/>
              </a:solidFill>
              <a:latin typeface="Arial"/>
              <a:ea typeface="Arial"/>
              <a:cs typeface="Arial"/>
              <a:sym typeface="Arial"/>
            </a:endParaRPr>
          </a:p>
          <a:p>
            <a:pPr indent="0" lvl="0" marL="0" rtl="0" algn="l">
              <a:lnSpc>
                <a:spcPct val="70000"/>
              </a:lnSpc>
              <a:spcBef>
                <a:spcPts val="1000"/>
              </a:spcBef>
              <a:spcAft>
                <a:spcPts val="0"/>
              </a:spcAft>
              <a:buClr>
                <a:schemeClr val="dk1"/>
              </a:buClr>
              <a:buSzPts val="935"/>
              <a:buFont typeface="Arial"/>
              <a:buNone/>
            </a:pPr>
            <a:r>
              <a:rPr lang="zh-CN" sz="1940">
                <a:solidFill>
                  <a:schemeClr val="dk2"/>
                </a:solidFill>
                <a:latin typeface="Arial"/>
                <a:ea typeface="Arial"/>
                <a:cs typeface="Arial"/>
                <a:sym typeface="Arial"/>
              </a:rPr>
              <a:t>Geocentric --world orientation(As Apple company has a huge market, it apply to zoning management to adapt measures to local conditions)</a:t>
            </a:r>
            <a:endParaRPr sz="1940">
              <a:solidFill>
                <a:schemeClr val="dk2"/>
              </a:solidFill>
              <a:latin typeface="Arial"/>
              <a:ea typeface="Arial"/>
              <a:cs typeface="Arial"/>
              <a:sym typeface="Arial"/>
            </a:endParaRPr>
          </a:p>
          <a:p>
            <a:pPr indent="-351790" lvl="0" marL="457200" rtl="0" algn="l">
              <a:lnSpc>
                <a:spcPct val="70000"/>
              </a:lnSpc>
              <a:spcBef>
                <a:spcPts val="1000"/>
              </a:spcBef>
              <a:spcAft>
                <a:spcPts val="0"/>
              </a:spcAft>
              <a:buClr>
                <a:schemeClr val="dk1"/>
              </a:buClr>
              <a:buSzPts val="1940"/>
              <a:buFont typeface="Arial"/>
              <a:buChar char="●"/>
            </a:pPr>
            <a:r>
              <a:rPr lang="zh-CN" sz="1940">
                <a:solidFill>
                  <a:schemeClr val="dk1"/>
                </a:solidFill>
                <a:latin typeface="Arial"/>
                <a:ea typeface="Arial"/>
                <a:cs typeface="Arial"/>
                <a:sym typeface="Arial"/>
              </a:rPr>
              <a:t>Solutions:</a:t>
            </a:r>
            <a:endParaRPr sz="1940">
              <a:solidFill>
                <a:schemeClr val="dk1"/>
              </a:solidFill>
              <a:latin typeface="Arial"/>
              <a:ea typeface="Arial"/>
              <a:cs typeface="Arial"/>
              <a:sym typeface="Arial"/>
            </a:endParaRPr>
          </a:p>
          <a:p>
            <a:pPr indent="0" lvl="0" marL="0" rtl="0" algn="l">
              <a:lnSpc>
                <a:spcPct val="70000"/>
              </a:lnSpc>
              <a:spcBef>
                <a:spcPts val="1000"/>
              </a:spcBef>
              <a:spcAft>
                <a:spcPts val="0"/>
              </a:spcAft>
              <a:buClr>
                <a:schemeClr val="dk1"/>
              </a:buClr>
              <a:buSzPts val="935"/>
              <a:buFont typeface="Arial"/>
              <a:buNone/>
            </a:pPr>
            <a:r>
              <a:rPr lang="zh-CN" sz="1940">
                <a:solidFill>
                  <a:schemeClr val="dk2"/>
                </a:solidFill>
                <a:latin typeface="Arial"/>
                <a:ea typeface="Arial"/>
                <a:cs typeface="Arial"/>
                <a:sym typeface="Arial"/>
              </a:rPr>
              <a:t>Apple company make different management plans for Japan. Latest News indicates over half staffs from Japan work at Apple. Apple hire local people to manage market and corporate with local carriers actively.</a:t>
            </a:r>
            <a:endParaRPr sz="1940">
              <a:solidFill>
                <a:schemeClr val="dk2"/>
              </a:solidFill>
              <a:latin typeface="Arial"/>
              <a:ea typeface="Arial"/>
              <a:cs typeface="Arial"/>
              <a:sym typeface="Arial"/>
            </a:endParaRPr>
          </a:p>
          <a:p>
            <a:pPr indent="-351790" lvl="0" marL="457200" rtl="0" algn="l">
              <a:lnSpc>
                <a:spcPct val="70000"/>
              </a:lnSpc>
              <a:spcBef>
                <a:spcPts val="1000"/>
              </a:spcBef>
              <a:spcAft>
                <a:spcPts val="0"/>
              </a:spcAft>
              <a:buClr>
                <a:schemeClr val="dk1"/>
              </a:buClr>
              <a:buSzPts val="1940"/>
              <a:buFont typeface="Arial"/>
              <a:buChar char="●"/>
            </a:pPr>
            <a:r>
              <a:rPr lang="zh-CN" sz="1940">
                <a:solidFill>
                  <a:schemeClr val="dk1"/>
                </a:solidFill>
                <a:latin typeface="Arial"/>
                <a:ea typeface="Arial"/>
                <a:cs typeface="Arial"/>
                <a:sym typeface="Arial"/>
              </a:rPr>
              <a:t>Role of country managers:</a:t>
            </a:r>
            <a:endParaRPr sz="1940">
              <a:solidFill>
                <a:schemeClr val="dk1"/>
              </a:solidFill>
              <a:latin typeface="Arial"/>
              <a:ea typeface="Arial"/>
              <a:cs typeface="Arial"/>
              <a:sym typeface="Arial"/>
            </a:endParaRPr>
          </a:p>
          <a:p>
            <a:pPr indent="0" lvl="0" marL="0" rtl="0" algn="l">
              <a:lnSpc>
                <a:spcPct val="70000"/>
              </a:lnSpc>
              <a:spcBef>
                <a:spcPts val="1000"/>
              </a:spcBef>
              <a:spcAft>
                <a:spcPts val="0"/>
              </a:spcAft>
              <a:buClr>
                <a:schemeClr val="dk1"/>
              </a:buClr>
              <a:buSzPts val="935"/>
              <a:buFont typeface="Arial"/>
              <a:buNone/>
            </a:pPr>
            <a:r>
              <a:rPr lang="zh-CN" sz="1940">
                <a:solidFill>
                  <a:schemeClr val="dk2"/>
                </a:solidFill>
                <a:latin typeface="Arial"/>
                <a:ea typeface="Arial"/>
                <a:cs typeface="Arial"/>
                <a:sym typeface="Arial"/>
              </a:rPr>
              <a:t>Country manage would use economic policy to keep country alive. As country managers in Japan, they could work under pressure and use innovative approach to lead team get success.</a:t>
            </a:r>
            <a:endParaRPr sz="1105"/>
          </a:p>
        </p:txBody>
      </p:sp>
      <p:sp>
        <p:nvSpPr>
          <p:cNvPr id="235" name="Google Shape;235;p31"/>
          <p:cNvSpPr txBox="1"/>
          <p:nvPr/>
        </p:nvSpPr>
        <p:spPr>
          <a:xfrm>
            <a:off x="0" y="0"/>
            <a:ext cx="3000000" cy="5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CN" sz="2300">
                <a:solidFill>
                  <a:schemeClr val="dk2"/>
                </a:solidFill>
                <a:latin typeface="Raleway"/>
                <a:ea typeface="Raleway"/>
                <a:cs typeface="Raleway"/>
                <a:sym typeface="Raleway"/>
              </a:rPr>
              <a:t>PART II - People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1028325" y="1284251"/>
            <a:ext cx="7181100" cy="3770075"/>
          </a:xfrm>
          <a:prstGeom prst="rect">
            <a:avLst/>
          </a:prstGeom>
          <a:noFill/>
          <a:ln>
            <a:noFill/>
          </a:ln>
        </p:spPr>
      </p:pic>
      <p:sp>
        <p:nvSpPr>
          <p:cNvPr id="241" name="Google Shape;241;p32"/>
          <p:cNvSpPr txBox="1"/>
          <p:nvPr/>
        </p:nvSpPr>
        <p:spPr>
          <a:xfrm>
            <a:off x="1125150" y="549175"/>
            <a:ext cx="60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42" name="Google Shape;242;p32"/>
          <p:cNvSpPr/>
          <p:nvPr/>
        </p:nvSpPr>
        <p:spPr>
          <a:xfrm>
            <a:off x="523150" y="377407"/>
            <a:ext cx="8191439" cy="530817"/>
          </a:xfrm>
          <a:prstGeom prst="rect">
            <a:avLst/>
          </a:prstGeom>
        </p:spPr>
        <p:txBody>
          <a:bodyPr>
            <a:prstTxWarp prst="textPlain"/>
          </a:bodyPr>
          <a:lstStyle/>
          <a:p>
            <a:pPr lvl="0" algn="ctr"/>
            <a:r>
              <a:rPr b="0" i="0">
                <a:ln cap="flat" cmpd="sng" w="38100">
                  <a:solidFill>
                    <a:schemeClr val="lt1"/>
                  </a:solidFill>
                  <a:prstDash val="solid"/>
                  <a:round/>
                  <a:headEnd len="sm" w="sm" type="none"/>
                  <a:tailEnd len="sm" w="sm" type="none"/>
                </a:ln>
                <a:solidFill>
                  <a:schemeClr val="lt1"/>
                </a:solidFill>
                <a:latin typeface="Arial"/>
              </a:rPr>
              <a:t>Challenges &amp; Recommendations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9" name="Shape 99"/>
        <p:cNvGrpSpPr/>
        <p:nvPr/>
      </p:nvGrpSpPr>
      <p:grpSpPr>
        <a:xfrm>
          <a:off x="0" y="0"/>
          <a:ext cx="0" cy="0"/>
          <a:chOff x="0" y="0"/>
          <a:chExt cx="0" cy="0"/>
        </a:xfrm>
      </p:grpSpPr>
      <p:sp>
        <p:nvSpPr>
          <p:cNvPr id="100" name="Google Shape;100;p15"/>
          <p:cNvSpPr txBox="1"/>
          <p:nvPr>
            <p:ph idx="4294967295" type="title"/>
          </p:nvPr>
        </p:nvSpPr>
        <p:spPr>
          <a:xfrm>
            <a:off x="0" y="66975"/>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2300"/>
              <a:t>PART I - Economic of Japan</a:t>
            </a:r>
            <a:endParaRPr/>
          </a:p>
        </p:txBody>
      </p:sp>
      <p:pic>
        <p:nvPicPr>
          <p:cNvPr id="101" name="Google Shape;101;p15"/>
          <p:cNvPicPr preferRelativeResize="0"/>
          <p:nvPr/>
        </p:nvPicPr>
        <p:blipFill rotWithShape="1">
          <a:blip r:embed="rId3">
            <a:alphaModFix/>
          </a:blip>
          <a:srcRect b="1768" l="0" r="48572" t="0"/>
          <a:stretch/>
        </p:blipFill>
        <p:spPr>
          <a:xfrm>
            <a:off x="5619150" y="1075600"/>
            <a:ext cx="3362000" cy="2906600"/>
          </a:xfrm>
          <a:prstGeom prst="rect">
            <a:avLst/>
          </a:prstGeom>
          <a:noFill/>
          <a:ln>
            <a:noFill/>
          </a:ln>
        </p:spPr>
      </p:pic>
      <p:sp>
        <p:nvSpPr>
          <p:cNvPr id="102" name="Google Shape;102;p15"/>
          <p:cNvSpPr txBox="1"/>
          <p:nvPr/>
        </p:nvSpPr>
        <p:spPr>
          <a:xfrm>
            <a:off x="321475" y="562550"/>
            <a:ext cx="5163600" cy="47895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SzPts val="2000"/>
              <a:buFont typeface="Times New Roman"/>
              <a:buChar char="➢"/>
            </a:pPr>
            <a:r>
              <a:rPr lang="zh-CN" sz="2000">
                <a:solidFill>
                  <a:schemeClr val="dk1"/>
                </a:solidFill>
                <a:latin typeface="Times New Roman"/>
                <a:ea typeface="Times New Roman"/>
                <a:cs typeface="Times New Roman"/>
                <a:sym typeface="Times New Roman"/>
              </a:rPr>
              <a:t>Third</a:t>
            </a:r>
            <a:r>
              <a:rPr lang="zh-CN" sz="2000">
                <a:latin typeface="Times New Roman"/>
                <a:ea typeface="Times New Roman"/>
                <a:cs typeface="Times New Roman"/>
                <a:sym typeface="Times New Roman"/>
              </a:rPr>
              <a:t> largest economy in the world in terms of </a:t>
            </a:r>
            <a:r>
              <a:rPr lang="zh-CN" sz="2000">
                <a:solidFill>
                  <a:schemeClr val="dk2"/>
                </a:solidFill>
                <a:latin typeface="Times New Roman"/>
                <a:ea typeface="Times New Roman"/>
                <a:cs typeface="Times New Roman"/>
                <a:sym typeface="Times New Roman"/>
              </a:rPr>
              <a:t>Nominal GDP</a:t>
            </a:r>
            <a:endParaRPr sz="2000">
              <a:solidFill>
                <a:schemeClr val="dk2"/>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zh-CN" sz="2000">
                <a:solidFill>
                  <a:schemeClr val="dk1"/>
                </a:solidFill>
                <a:latin typeface="Times New Roman"/>
                <a:ea typeface="Times New Roman"/>
                <a:cs typeface="Times New Roman"/>
                <a:sym typeface="Times New Roman"/>
              </a:rPr>
              <a:t>Fourth</a:t>
            </a:r>
            <a:r>
              <a:rPr lang="zh-CN" sz="2000">
                <a:latin typeface="Times New Roman"/>
                <a:ea typeface="Times New Roman"/>
                <a:cs typeface="Times New Roman"/>
                <a:sym typeface="Times New Roman"/>
              </a:rPr>
              <a:t> largest in terms of </a:t>
            </a:r>
            <a:r>
              <a:rPr lang="zh-CN" sz="2000">
                <a:solidFill>
                  <a:schemeClr val="dk2"/>
                </a:solidFill>
                <a:latin typeface="Times New Roman"/>
                <a:ea typeface="Times New Roman"/>
                <a:cs typeface="Times New Roman"/>
                <a:sym typeface="Times New Roman"/>
              </a:rPr>
              <a:t>purchasing power parity (PPP)</a:t>
            </a:r>
            <a:endParaRPr sz="2000">
              <a:solidFill>
                <a:schemeClr val="dk2"/>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zh-CN" sz="2000">
                <a:solidFill>
                  <a:schemeClr val="dk1"/>
                </a:solidFill>
                <a:latin typeface="Times New Roman"/>
                <a:ea typeface="Times New Roman"/>
                <a:cs typeface="Times New Roman"/>
                <a:sym typeface="Times New Roman"/>
              </a:rPr>
              <a:t>Second</a:t>
            </a:r>
            <a:r>
              <a:rPr lang="zh-CN" sz="2000">
                <a:latin typeface="Times New Roman"/>
                <a:ea typeface="Times New Roman"/>
                <a:cs typeface="Times New Roman"/>
                <a:sym typeface="Times New Roman"/>
              </a:rPr>
              <a:t> largest developed economy in the world</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zh-CN" sz="2000">
                <a:solidFill>
                  <a:schemeClr val="dk1"/>
                </a:solidFill>
                <a:latin typeface="Times New Roman"/>
                <a:ea typeface="Times New Roman"/>
                <a:cs typeface="Times New Roman"/>
                <a:sym typeface="Times New Roman"/>
              </a:rPr>
              <a:t>Statist</a:t>
            </a:r>
            <a:r>
              <a:rPr lang="zh-CN" sz="2000">
                <a:latin typeface="Times New Roman"/>
                <a:ea typeface="Times New Roman"/>
                <a:cs typeface="Times New Roman"/>
                <a:sym typeface="Times New Roman"/>
              </a:rPr>
              <a:t> market economy model</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zh-CN" sz="2000">
                <a:solidFill>
                  <a:schemeClr val="dk1"/>
                </a:solidFill>
                <a:latin typeface="Times New Roman"/>
                <a:ea typeface="Times New Roman"/>
                <a:cs typeface="Times New Roman"/>
                <a:sym typeface="Times New Roman"/>
              </a:rPr>
              <a:t>Low birth rate and aging</a:t>
            </a:r>
            <a:r>
              <a:rPr lang="zh-CN" sz="2000">
                <a:latin typeface="Times New Roman"/>
                <a:ea typeface="Times New Roman"/>
                <a:cs typeface="Times New Roman"/>
                <a:sym typeface="Times New Roman"/>
              </a:rPr>
              <a:t> - shortage of labour, difficulty to raise the level of consumption, deflation</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zh-CN" sz="2000">
                <a:solidFill>
                  <a:schemeClr val="dk1"/>
                </a:solidFill>
                <a:latin typeface="Times New Roman"/>
                <a:ea typeface="Times New Roman"/>
                <a:cs typeface="Times New Roman"/>
                <a:sym typeface="Times New Roman"/>
              </a:rPr>
              <a:t>FDI inflows</a:t>
            </a:r>
            <a:r>
              <a:rPr lang="zh-CN" sz="2000">
                <a:latin typeface="Times New Roman"/>
                <a:ea typeface="Times New Roman"/>
                <a:cs typeface="Times New Roman"/>
                <a:sym typeface="Times New Roman"/>
              </a:rPr>
              <a:t> are relatively low - investment market narrow</a:t>
            </a:r>
            <a:endParaRPr sz="2000">
              <a:latin typeface="Times New Roman"/>
              <a:ea typeface="Times New Roman"/>
              <a:cs typeface="Times New Roman"/>
              <a:sym typeface="Times New Roman"/>
            </a:endParaRPr>
          </a:p>
          <a:p>
            <a:pPr indent="0" lvl="0" marL="0" rtl="0" algn="l">
              <a:spcBef>
                <a:spcPts val="1100"/>
              </a:spcBef>
              <a:spcAft>
                <a:spcPts val="0"/>
              </a:spcAft>
              <a:buNone/>
            </a:pPr>
            <a:r>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6" name="Shape 246"/>
        <p:cNvGrpSpPr/>
        <p:nvPr/>
      </p:nvGrpSpPr>
      <p:grpSpPr>
        <a:xfrm>
          <a:off x="0" y="0"/>
          <a:ext cx="0" cy="0"/>
          <a:chOff x="0" y="0"/>
          <a:chExt cx="0" cy="0"/>
        </a:xfrm>
      </p:grpSpPr>
      <p:sp>
        <p:nvSpPr>
          <p:cNvPr id="247" name="Google Shape;247;p33"/>
          <p:cNvSpPr txBox="1"/>
          <p:nvPr>
            <p:ph idx="1" type="body"/>
          </p:nvPr>
        </p:nvSpPr>
        <p:spPr>
          <a:xfrm>
            <a:off x="153350" y="1372950"/>
            <a:ext cx="4916400" cy="3328500"/>
          </a:xfrm>
          <a:prstGeom prst="rect">
            <a:avLst/>
          </a:prstGeom>
        </p:spPr>
        <p:txBody>
          <a:bodyPr anchorCtr="0" anchor="t" bIns="91425" lIns="91425" spcFirstLastPara="1" rIns="91425" wrap="square" tIns="91425">
            <a:normAutofit fontScale="25000" lnSpcReduction="10000"/>
          </a:bodyPr>
          <a:lstStyle/>
          <a:p>
            <a:pPr indent="0" lvl="0" marL="0" rtl="0" algn="l">
              <a:lnSpc>
                <a:spcPct val="90000"/>
              </a:lnSpc>
              <a:spcBef>
                <a:spcPts val="1000"/>
              </a:spcBef>
              <a:spcAft>
                <a:spcPts val="0"/>
              </a:spcAft>
              <a:buClr>
                <a:schemeClr val="dk1"/>
              </a:buClr>
              <a:buSzPts val="275"/>
              <a:buFont typeface="Arial"/>
              <a:buNone/>
            </a:pPr>
            <a:r>
              <a:rPr lang="zh-CN" sz="11200">
                <a:solidFill>
                  <a:schemeClr val="dk1"/>
                </a:solidFill>
                <a:latin typeface="Times New Roman"/>
                <a:ea typeface="Times New Roman"/>
                <a:cs typeface="Times New Roman"/>
                <a:sym typeface="Times New Roman"/>
              </a:rPr>
              <a:t>As Abenomics policy in Japan, Apple company only increase the price of product of Apple(Abenomics adopts expansionary policies and inflation rate increases). It could affect products of Apple sales in Japan.</a:t>
            </a:r>
            <a:endParaRPr sz="112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
        <p:nvSpPr>
          <p:cNvPr id="248" name="Google Shape;248;p33"/>
          <p:cNvSpPr/>
          <p:nvPr/>
        </p:nvSpPr>
        <p:spPr>
          <a:xfrm>
            <a:off x="1033250" y="641575"/>
            <a:ext cx="205750" cy="46347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1</a:t>
            </a:r>
          </a:p>
        </p:txBody>
      </p:sp>
      <p:pic>
        <p:nvPicPr>
          <p:cNvPr id="249" name="Google Shape;249;p33"/>
          <p:cNvPicPr preferRelativeResize="0"/>
          <p:nvPr/>
        </p:nvPicPr>
        <p:blipFill>
          <a:blip r:embed="rId3">
            <a:alphaModFix/>
          </a:blip>
          <a:stretch>
            <a:fillRect/>
          </a:stretch>
        </p:blipFill>
        <p:spPr>
          <a:xfrm>
            <a:off x="5247625" y="1422325"/>
            <a:ext cx="3659725" cy="3126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3" name="Shape 253"/>
        <p:cNvGrpSpPr/>
        <p:nvPr/>
      </p:nvGrpSpPr>
      <p:grpSpPr>
        <a:xfrm>
          <a:off x="0" y="0"/>
          <a:ext cx="0" cy="0"/>
          <a:chOff x="0" y="0"/>
          <a:chExt cx="0" cy="0"/>
        </a:xfrm>
      </p:grpSpPr>
      <p:sp>
        <p:nvSpPr>
          <p:cNvPr id="254" name="Google Shape;254;p34"/>
          <p:cNvSpPr txBox="1"/>
          <p:nvPr>
            <p:ph idx="1" type="body"/>
          </p:nvPr>
        </p:nvSpPr>
        <p:spPr>
          <a:xfrm>
            <a:off x="327475" y="1265775"/>
            <a:ext cx="8620200" cy="15069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Clr>
                <a:schemeClr val="dk1"/>
              </a:buClr>
              <a:buSzPts val="1100"/>
              <a:buFont typeface="Arial"/>
              <a:buNone/>
            </a:pPr>
            <a:r>
              <a:rPr lang="zh-CN" sz="2400">
                <a:solidFill>
                  <a:schemeClr val="dk1"/>
                </a:solidFill>
                <a:latin typeface="Arial"/>
                <a:ea typeface="Arial"/>
                <a:cs typeface="Arial"/>
                <a:sym typeface="Arial"/>
              </a:rPr>
              <a:t>    Aging of the population in Japan</a:t>
            </a:r>
            <a:endParaRPr sz="2400">
              <a:solidFill>
                <a:srgbClr val="000000"/>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t/>
            </a:r>
            <a:endParaRPr sz="2400">
              <a:solidFill>
                <a:schemeClr val="dk1"/>
              </a:solidFill>
              <a:latin typeface="Arial"/>
              <a:ea typeface="Arial"/>
              <a:cs typeface="Arial"/>
              <a:sym typeface="Arial"/>
            </a:endParaRPr>
          </a:p>
          <a:p>
            <a:pPr indent="0" lvl="0" marL="0" rtl="0" algn="l">
              <a:spcBef>
                <a:spcPts val="0"/>
              </a:spcBef>
              <a:spcAft>
                <a:spcPts val="1200"/>
              </a:spcAft>
              <a:buNone/>
            </a:pPr>
            <a:r>
              <a:rPr lang="zh-CN" sz="2400">
                <a:latin typeface="Arial"/>
                <a:ea typeface="Arial"/>
                <a:cs typeface="Arial"/>
                <a:sym typeface="Arial"/>
              </a:rPr>
              <a:t>shortage of labour     </a:t>
            </a:r>
            <a:r>
              <a:rPr lang="zh-CN" sz="1100">
                <a:solidFill>
                  <a:srgbClr val="000000"/>
                </a:solidFill>
                <a:latin typeface="Times New Roman"/>
                <a:ea typeface="Times New Roman"/>
                <a:cs typeface="Times New Roman"/>
                <a:sym typeface="Times New Roman"/>
              </a:rPr>
              <a:t> </a:t>
            </a:r>
            <a:r>
              <a:rPr lang="zh-CN" sz="2400">
                <a:latin typeface="Arial"/>
                <a:ea typeface="Arial"/>
                <a:cs typeface="Arial"/>
                <a:sym typeface="Arial"/>
              </a:rPr>
              <a:t>reduction of purchasing power level</a:t>
            </a:r>
            <a:endParaRPr sz="2400">
              <a:latin typeface="Arial"/>
              <a:ea typeface="Arial"/>
              <a:cs typeface="Arial"/>
              <a:sym typeface="Arial"/>
            </a:endParaRPr>
          </a:p>
        </p:txBody>
      </p:sp>
      <p:sp>
        <p:nvSpPr>
          <p:cNvPr id="255" name="Google Shape;255;p34"/>
          <p:cNvSpPr/>
          <p:nvPr/>
        </p:nvSpPr>
        <p:spPr>
          <a:xfrm>
            <a:off x="1033250" y="641575"/>
            <a:ext cx="369414" cy="46347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2</a:t>
            </a:r>
          </a:p>
        </p:txBody>
      </p:sp>
      <p:pic>
        <p:nvPicPr>
          <p:cNvPr id="256" name="Google Shape;256;p34"/>
          <p:cNvPicPr preferRelativeResize="0"/>
          <p:nvPr/>
        </p:nvPicPr>
        <p:blipFill>
          <a:blip r:embed="rId3">
            <a:alphaModFix/>
          </a:blip>
          <a:stretch>
            <a:fillRect/>
          </a:stretch>
        </p:blipFill>
        <p:spPr>
          <a:xfrm>
            <a:off x="5757950" y="165048"/>
            <a:ext cx="2794474" cy="1571900"/>
          </a:xfrm>
          <a:prstGeom prst="rect">
            <a:avLst/>
          </a:prstGeom>
          <a:noFill/>
          <a:ln>
            <a:noFill/>
          </a:ln>
        </p:spPr>
      </p:pic>
      <p:pic>
        <p:nvPicPr>
          <p:cNvPr id="257" name="Google Shape;257;p34"/>
          <p:cNvPicPr preferRelativeResize="0"/>
          <p:nvPr/>
        </p:nvPicPr>
        <p:blipFill>
          <a:blip r:embed="rId4">
            <a:alphaModFix/>
          </a:blip>
          <a:stretch>
            <a:fillRect/>
          </a:stretch>
        </p:blipFill>
        <p:spPr>
          <a:xfrm>
            <a:off x="160050" y="3072425"/>
            <a:ext cx="2853476" cy="1997425"/>
          </a:xfrm>
          <a:prstGeom prst="rect">
            <a:avLst/>
          </a:prstGeom>
          <a:noFill/>
          <a:ln>
            <a:noFill/>
          </a:ln>
        </p:spPr>
      </p:pic>
      <p:cxnSp>
        <p:nvCxnSpPr>
          <p:cNvPr id="258" name="Google Shape;258;p34"/>
          <p:cNvCxnSpPr/>
          <p:nvPr/>
        </p:nvCxnSpPr>
        <p:spPr>
          <a:xfrm>
            <a:off x="3750475" y="1814925"/>
            <a:ext cx="455400" cy="448800"/>
          </a:xfrm>
          <a:prstGeom prst="straightConnector1">
            <a:avLst/>
          </a:prstGeom>
          <a:noFill/>
          <a:ln cap="flat" cmpd="sng" w="9525">
            <a:solidFill>
              <a:schemeClr val="dk2"/>
            </a:solidFill>
            <a:prstDash val="solid"/>
            <a:round/>
            <a:headEnd len="med" w="med" type="none"/>
            <a:tailEnd len="med" w="med" type="triangle"/>
          </a:ln>
        </p:spPr>
      </p:cxnSp>
      <p:cxnSp>
        <p:nvCxnSpPr>
          <p:cNvPr id="259" name="Google Shape;259;p34"/>
          <p:cNvCxnSpPr/>
          <p:nvPr/>
        </p:nvCxnSpPr>
        <p:spPr>
          <a:xfrm flipH="1">
            <a:off x="1446825" y="1861825"/>
            <a:ext cx="428400" cy="455400"/>
          </a:xfrm>
          <a:prstGeom prst="straightConnector1">
            <a:avLst/>
          </a:prstGeom>
          <a:noFill/>
          <a:ln cap="flat" cmpd="sng" w="9525">
            <a:solidFill>
              <a:schemeClr val="dk2"/>
            </a:solidFill>
            <a:prstDash val="solid"/>
            <a:round/>
            <a:headEnd len="med" w="med" type="none"/>
            <a:tailEnd len="med" w="med" type="triangle"/>
          </a:ln>
        </p:spPr>
      </p:cxnSp>
      <p:sp>
        <p:nvSpPr>
          <p:cNvPr id="260" name="Google Shape;260;p34"/>
          <p:cNvSpPr txBox="1"/>
          <p:nvPr/>
        </p:nvSpPr>
        <p:spPr>
          <a:xfrm>
            <a:off x="3254850" y="2730150"/>
            <a:ext cx="5665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000">
                <a:solidFill>
                  <a:srgbClr val="C56706"/>
                </a:solidFill>
              </a:rPr>
              <a:t>Blue Ocean Strategy- Finding new markets - </a:t>
            </a:r>
            <a:endParaRPr sz="2000">
              <a:solidFill>
                <a:srgbClr val="C56706"/>
              </a:solidFill>
            </a:endParaRPr>
          </a:p>
          <a:p>
            <a:pPr indent="0" lvl="0" marL="0" rtl="0" algn="l">
              <a:spcBef>
                <a:spcPts val="0"/>
              </a:spcBef>
              <a:spcAft>
                <a:spcPts val="0"/>
              </a:spcAft>
              <a:buNone/>
            </a:pPr>
            <a:r>
              <a:rPr lang="zh-CN" sz="2000">
                <a:solidFill>
                  <a:srgbClr val="C56706"/>
                </a:solidFill>
              </a:rPr>
              <a:t>Development of software and services for the elderly </a:t>
            </a:r>
            <a:endParaRPr sz="2000">
              <a:solidFill>
                <a:srgbClr val="C56706"/>
              </a:solidFill>
            </a:endParaRPr>
          </a:p>
          <a:p>
            <a:pPr indent="0" lvl="0" marL="0" rtl="0" algn="l">
              <a:spcBef>
                <a:spcPts val="0"/>
              </a:spcBef>
              <a:spcAft>
                <a:spcPts val="0"/>
              </a:spcAft>
              <a:buNone/>
            </a:pPr>
            <a:r>
              <a:t/>
            </a:r>
            <a:endParaRPr sz="2000">
              <a:solidFill>
                <a:srgbClr val="C56706"/>
              </a:solidFill>
            </a:endParaRPr>
          </a:p>
          <a:p>
            <a:pPr indent="0" lvl="0" marL="0" rtl="0" algn="l">
              <a:spcBef>
                <a:spcPts val="0"/>
              </a:spcBef>
              <a:spcAft>
                <a:spcPts val="0"/>
              </a:spcAft>
              <a:buNone/>
            </a:pPr>
            <a:r>
              <a:rPr lang="zh-CN" sz="2000">
                <a:solidFill>
                  <a:srgbClr val="C56706"/>
                </a:solidFill>
              </a:rPr>
              <a:t>For example: add more features to monitor health in Apple Watch, and coroperate with senior gyms</a:t>
            </a:r>
            <a:endParaRPr sz="2000">
              <a:solidFill>
                <a:srgbClr val="C5670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4" name="Shape 264"/>
        <p:cNvGrpSpPr/>
        <p:nvPr/>
      </p:nvGrpSpPr>
      <p:grpSpPr>
        <a:xfrm>
          <a:off x="0" y="0"/>
          <a:ext cx="0" cy="0"/>
          <a:chOff x="0" y="0"/>
          <a:chExt cx="0" cy="0"/>
        </a:xfrm>
      </p:grpSpPr>
      <p:sp>
        <p:nvSpPr>
          <p:cNvPr id="265" name="Google Shape;265;p35"/>
          <p:cNvSpPr txBox="1"/>
          <p:nvPr>
            <p:ph idx="1" type="body"/>
          </p:nvPr>
        </p:nvSpPr>
        <p:spPr>
          <a:xfrm>
            <a:off x="776175" y="1399725"/>
            <a:ext cx="8097600" cy="33285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zh-CN" sz="6150">
                <a:solidFill>
                  <a:schemeClr val="dk1"/>
                </a:solidFill>
                <a:latin typeface="Arial"/>
                <a:ea typeface="Arial"/>
                <a:cs typeface="Arial"/>
                <a:sym typeface="Arial"/>
              </a:rPr>
              <a:t>Alternative products gradually dominate the iPhone market</a:t>
            </a:r>
            <a:endParaRPr sz="6150">
              <a:solidFill>
                <a:schemeClr val="dk1"/>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200">
              <a:solidFill>
                <a:schemeClr val="dk1"/>
              </a:solidFill>
              <a:latin typeface="Times New Roman"/>
              <a:ea typeface="Times New Roman"/>
              <a:cs typeface="Times New Roman"/>
              <a:sym typeface="Times New Roman"/>
            </a:endParaRPr>
          </a:p>
        </p:txBody>
      </p:sp>
      <p:sp>
        <p:nvSpPr>
          <p:cNvPr id="266" name="Google Shape;266;p35"/>
          <p:cNvSpPr/>
          <p:nvPr/>
        </p:nvSpPr>
        <p:spPr>
          <a:xfrm>
            <a:off x="1033250" y="641575"/>
            <a:ext cx="365517" cy="47121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3</a:t>
            </a:r>
          </a:p>
        </p:txBody>
      </p:sp>
      <p:pic>
        <p:nvPicPr>
          <p:cNvPr id="267" name="Google Shape;267;p35"/>
          <p:cNvPicPr preferRelativeResize="0"/>
          <p:nvPr/>
        </p:nvPicPr>
        <p:blipFill>
          <a:blip r:embed="rId3">
            <a:alphaModFix/>
          </a:blip>
          <a:stretch>
            <a:fillRect/>
          </a:stretch>
        </p:blipFill>
        <p:spPr>
          <a:xfrm>
            <a:off x="2417425" y="2933425"/>
            <a:ext cx="4191782" cy="216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 name="Shape 271"/>
        <p:cNvGrpSpPr/>
        <p:nvPr/>
      </p:nvGrpSpPr>
      <p:grpSpPr>
        <a:xfrm>
          <a:off x="0" y="0"/>
          <a:ext cx="0" cy="0"/>
          <a:chOff x="0" y="0"/>
          <a:chExt cx="0" cy="0"/>
        </a:xfrm>
      </p:grpSpPr>
      <p:sp>
        <p:nvSpPr>
          <p:cNvPr id="272" name="Google Shape;272;p36"/>
          <p:cNvSpPr txBox="1"/>
          <p:nvPr>
            <p:ph idx="1" type="body"/>
          </p:nvPr>
        </p:nvSpPr>
        <p:spPr>
          <a:xfrm>
            <a:off x="697275" y="1714500"/>
            <a:ext cx="8834400" cy="332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zh-CN" sz="4300">
                <a:solidFill>
                  <a:schemeClr val="dk1"/>
                </a:solidFill>
                <a:latin typeface="Arial"/>
                <a:ea typeface="Arial"/>
                <a:cs typeface="Arial"/>
                <a:sym typeface="Arial"/>
              </a:rPr>
              <a:t>Focus too much on technological innovation rather than ultimately increasing the company's profits</a:t>
            </a:r>
            <a:endParaRPr sz="4300">
              <a:solidFill>
                <a:schemeClr val="dk1"/>
              </a:solidFill>
              <a:latin typeface="Arial"/>
              <a:ea typeface="Arial"/>
              <a:cs typeface="Arial"/>
              <a:sym typeface="Arial"/>
            </a:endParaRPr>
          </a:p>
        </p:txBody>
      </p:sp>
      <p:sp>
        <p:nvSpPr>
          <p:cNvPr id="273" name="Google Shape;273;p36"/>
          <p:cNvSpPr/>
          <p:nvPr/>
        </p:nvSpPr>
        <p:spPr>
          <a:xfrm>
            <a:off x="1033250" y="641575"/>
            <a:ext cx="385781" cy="461541"/>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4</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7" name="Shape 277"/>
        <p:cNvGrpSpPr/>
        <p:nvPr/>
      </p:nvGrpSpPr>
      <p:grpSpPr>
        <a:xfrm>
          <a:off x="0" y="0"/>
          <a:ext cx="0" cy="0"/>
          <a:chOff x="0" y="0"/>
          <a:chExt cx="0" cy="0"/>
        </a:xfrm>
      </p:grpSpPr>
      <p:sp>
        <p:nvSpPr>
          <p:cNvPr id="278" name="Google Shape;278;p37"/>
          <p:cNvSpPr txBox="1"/>
          <p:nvPr>
            <p:ph idx="1" type="body"/>
          </p:nvPr>
        </p:nvSpPr>
        <p:spPr>
          <a:xfrm>
            <a:off x="138000" y="1922125"/>
            <a:ext cx="8868000" cy="36501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0"/>
              </a:spcAft>
              <a:buNone/>
            </a:pPr>
            <a:r>
              <a:rPr lang="zh-CN" sz="6143">
                <a:solidFill>
                  <a:schemeClr val="dk1"/>
                </a:solidFill>
                <a:latin typeface="Arial"/>
                <a:ea typeface="Arial"/>
                <a:cs typeface="Arial"/>
                <a:sym typeface="Arial"/>
              </a:rPr>
              <a:t>Do not pay attention to the systematic management system</a:t>
            </a:r>
            <a:endParaRPr sz="6143">
              <a:solidFill>
                <a:schemeClr val="dk1"/>
              </a:solidFill>
              <a:latin typeface="Arial"/>
              <a:ea typeface="Arial"/>
              <a:cs typeface="Arial"/>
              <a:sym typeface="Arial"/>
            </a:endParaRPr>
          </a:p>
          <a:p>
            <a:pPr indent="0" lvl="0" marL="0" rtl="0" algn="ctr">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200">
              <a:solidFill>
                <a:schemeClr val="dk1"/>
              </a:solidFill>
              <a:latin typeface="Times New Roman"/>
              <a:ea typeface="Times New Roman"/>
              <a:cs typeface="Times New Roman"/>
              <a:sym typeface="Times New Roman"/>
            </a:endParaRPr>
          </a:p>
        </p:txBody>
      </p:sp>
      <p:sp>
        <p:nvSpPr>
          <p:cNvPr id="279" name="Google Shape;279;p37"/>
          <p:cNvSpPr/>
          <p:nvPr/>
        </p:nvSpPr>
        <p:spPr>
          <a:xfrm>
            <a:off x="1033250" y="641575"/>
            <a:ext cx="370194" cy="46283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5</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3" name="Shape 283"/>
        <p:cNvGrpSpPr/>
        <p:nvPr/>
      </p:nvGrpSpPr>
      <p:grpSpPr>
        <a:xfrm>
          <a:off x="0" y="0"/>
          <a:ext cx="0" cy="0"/>
          <a:chOff x="0" y="0"/>
          <a:chExt cx="0" cy="0"/>
        </a:xfrm>
      </p:grpSpPr>
      <p:sp>
        <p:nvSpPr>
          <p:cNvPr id="284" name="Google Shape;284;p38"/>
          <p:cNvSpPr txBox="1"/>
          <p:nvPr>
            <p:ph idx="1" type="body"/>
          </p:nvPr>
        </p:nvSpPr>
        <p:spPr>
          <a:xfrm>
            <a:off x="0" y="1734575"/>
            <a:ext cx="9021900" cy="32547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zh-CN" sz="9068">
                <a:solidFill>
                  <a:schemeClr val="dk1"/>
                </a:solidFill>
                <a:latin typeface="Arial"/>
                <a:ea typeface="Arial"/>
                <a:cs typeface="Arial"/>
                <a:sym typeface="Arial"/>
              </a:rPr>
              <a:t>Involved in too many product categories</a:t>
            </a:r>
            <a:endParaRPr sz="9068">
              <a:solidFill>
                <a:schemeClr val="dk1"/>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200">
              <a:solidFill>
                <a:schemeClr val="dk1"/>
              </a:solidFill>
              <a:latin typeface="Times New Roman"/>
              <a:ea typeface="Times New Roman"/>
              <a:cs typeface="Times New Roman"/>
              <a:sym typeface="Times New Roman"/>
            </a:endParaRPr>
          </a:p>
        </p:txBody>
      </p:sp>
      <p:sp>
        <p:nvSpPr>
          <p:cNvPr id="285" name="Google Shape;285;p38"/>
          <p:cNvSpPr/>
          <p:nvPr/>
        </p:nvSpPr>
        <p:spPr>
          <a:xfrm>
            <a:off x="1033250" y="641575"/>
            <a:ext cx="368635" cy="47121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6</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9"/>
          <p:cNvPicPr preferRelativeResize="0"/>
          <p:nvPr/>
        </p:nvPicPr>
        <p:blipFill>
          <a:blip r:embed="rId3">
            <a:alphaModFix/>
          </a:blip>
          <a:stretch>
            <a:fillRect/>
          </a:stretch>
        </p:blipFill>
        <p:spPr>
          <a:xfrm>
            <a:off x="156176" y="0"/>
            <a:ext cx="8987824" cy="5143501"/>
          </a:xfrm>
          <a:prstGeom prst="rect">
            <a:avLst/>
          </a:prstGeom>
          <a:noFill/>
          <a:ln>
            <a:noFill/>
          </a:ln>
        </p:spPr>
      </p:pic>
      <p:sp>
        <p:nvSpPr>
          <p:cNvPr id="291" name="Google Shape;291;p39"/>
          <p:cNvSpPr txBox="1"/>
          <p:nvPr/>
        </p:nvSpPr>
        <p:spPr>
          <a:xfrm>
            <a:off x="5250650" y="3675425"/>
            <a:ext cx="289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solidFill>
                  <a:schemeClr val="lt1"/>
                </a:solidFill>
                <a:latin typeface="Comic Sans MS"/>
                <a:ea typeface="Comic Sans MS"/>
                <a:cs typeface="Comic Sans MS"/>
                <a:sym typeface="Comic Sans MS"/>
              </a:rPr>
              <a:t>for listening!</a:t>
            </a:r>
            <a:endParaRPr b="1">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b="1" lang="zh-CN">
                <a:solidFill>
                  <a:schemeClr val="lt1"/>
                </a:solidFill>
                <a:latin typeface="Comic Sans MS"/>
                <a:ea typeface="Comic Sans MS"/>
                <a:cs typeface="Comic Sans MS"/>
                <a:sym typeface="Comic Sans MS"/>
              </a:rPr>
              <a:t>~ Group 5</a:t>
            </a:r>
            <a:endParaRPr b="1">
              <a:solidFill>
                <a:schemeClr val="lt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6" name="Shape 106"/>
        <p:cNvGrpSpPr/>
        <p:nvPr/>
      </p:nvGrpSpPr>
      <p:grpSpPr>
        <a:xfrm>
          <a:off x="0" y="0"/>
          <a:ext cx="0" cy="0"/>
          <a:chOff x="0" y="0"/>
          <a:chExt cx="0" cy="0"/>
        </a:xfrm>
      </p:grpSpPr>
      <p:sp>
        <p:nvSpPr>
          <p:cNvPr id="107" name="Google Shape;107;p16"/>
          <p:cNvSpPr txBox="1"/>
          <p:nvPr>
            <p:ph idx="4294967295" type="title"/>
          </p:nvPr>
        </p:nvSpPr>
        <p:spPr>
          <a:xfrm>
            <a:off x="0" y="66975"/>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2300"/>
              <a:t>PART I - Economic of Japan</a:t>
            </a:r>
            <a:endParaRPr/>
          </a:p>
        </p:txBody>
      </p:sp>
      <p:sp>
        <p:nvSpPr>
          <p:cNvPr id="108" name="Google Shape;108;p16"/>
          <p:cNvSpPr txBox="1"/>
          <p:nvPr/>
        </p:nvSpPr>
        <p:spPr>
          <a:xfrm>
            <a:off x="46875" y="562550"/>
            <a:ext cx="5953800" cy="44355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100"/>
              </a:spcBef>
              <a:spcAft>
                <a:spcPts val="0"/>
              </a:spcAft>
              <a:buSzPts val="2000"/>
              <a:buFont typeface="Times New Roman"/>
              <a:buChar char="➢"/>
            </a:pPr>
            <a:r>
              <a:rPr lang="zh-CN" sz="2000">
                <a:latin typeface="Times New Roman"/>
                <a:ea typeface="Times New Roman"/>
                <a:cs typeface="Times New Roman"/>
                <a:sym typeface="Times New Roman"/>
              </a:rPr>
              <a:t>One of the major sources of </a:t>
            </a:r>
            <a:r>
              <a:rPr lang="zh-CN" sz="2000">
                <a:solidFill>
                  <a:schemeClr val="dk1"/>
                </a:solidFill>
                <a:latin typeface="Times New Roman"/>
                <a:ea typeface="Times New Roman"/>
                <a:cs typeface="Times New Roman"/>
                <a:sym typeface="Times New Roman"/>
              </a:rPr>
              <a:t>global FDI outflows</a:t>
            </a:r>
            <a:r>
              <a:rPr lang="zh-CN" sz="2000">
                <a:latin typeface="Times New Roman"/>
                <a:ea typeface="Times New Roman"/>
                <a:cs typeface="Times New Roman"/>
                <a:sym typeface="Times New Roman"/>
              </a:rPr>
              <a:t> - mainly in the financial, communication and information communication sectors - world's </a:t>
            </a:r>
            <a:r>
              <a:rPr lang="zh-CN" sz="2000">
                <a:solidFill>
                  <a:schemeClr val="dk1"/>
                </a:solidFill>
                <a:latin typeface="Times New Roman"/>
                <a:ea typeface="Times New Roman"/>
                <a:cs typeface="Times New Roman"/>
                <a:sym typeface="Times New Roman"/>
              </a:rPr>
              <a:t>largest creditor country. </a:t>
            </a:r>
            <a:endParaRPr sz="2000">
              <a:solidFill>
                <a:schemeClr val="dk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zh-CN" sz="2000">
                <a:latin typeface="Times New Roman"/>
                <a:ea typeface="Times New Roman"/>
                <a:cs typeface="Times New Roman"/>
                <a:sym typeface="Times New Roman"/>
              </a:rPr>
              <a:t>Japan's </a:t>
            </a:r>
            <a:r>
              <a:rPr lang="zh-CN" sz="2000">
                <a:solidFill>
                  <a:schemeClr val="dk1"/>
                </a:solidFill>
                <a:latin typeface="Times New Roman"/>
                <a:ea typeface="Times New Roman"/>
                <a:cs typeface="Times New Roman"/>
                <a:sym typeface="Times New Roman"/>
              </a:rPr>
              <a:t>Global Competitiveness Index ranked 6th</a:t>
            </a:r>
            <a:r>
              <a:rPr lang="zh-CN" sz="2000">
                <a:latin typeface="Times New Roman"/>
                <a:ea typeface="Times New Roman"/>
                <a:cs typeface="Times New Roman"/>
                <a:sym typeface="Times New Roman"/>
              </a:rPr>
              <a:t> in 2019 - well-developed infrastructure, stable macroeconomic development, high technology content - shortcomings: unsaturated labour markets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zh-CN" sz="2000">
                <a:latin typeface="Times New Roman"/>
                <a:ea typeface="Times New Roman"/>
                <a:cs typeface="Times New Roman"/>
                <a:sym typeface="Times New Roman"/>
              </a:rPr>
              <a:t>Japan’s</a:t>
            </a:r>
            <a:r>
              <a:rPr lang="zh-CN" sz="2000">
                <a:solidFill>
                  <a:schemeClr val="dk1"/>
                </a:solidFill>
                <a:latin typeface="Times New Roman"/>
                <a:ea typeface="Times New Roman"/>
                <a:cs typeface="Times New Roman"/>
                <a:sym typeface="Times New Roman"/>
              </a:rPr>
              <a:t> leading companies</a:t>
            </a:r>
            <a:r>
              <a:rPr lang="zh-CN" sz="2000">
                <a:latin typeface="Times New Roman"/>
                <a:ea typeface="Times New Roman"/>
                <a:cs typeface="Times New Roman"/>
                <a:sym typeface="Times New Roman"/>
              </a:rPr>
              <a:t> include: </a:t>
            </a:r>
            <a:r>
              <a:rPr lang="zh-CN" sz="2000">
                <a:solidFill>
                  <a:srgbClr val="202124"/>
                </a:solidFill>
                <a:latin typeface="Times New Roman"/>
                <a:ea typeface="Times New Roman"/>
                <a:cs typeface="Times New Roman"/>
                <a:sym typeface="Times New Roman"/>
              </a:rPr>
              <a:t>Toyota Motor, Mitsubishi UFJ Financial, Nippon Telegraph &amp; Tel, Sony, Nissan Motor, Softbank, etc.</a:t>
            </a:r>
            <a:endParaRPr sz="2000">
              <a:latin typeface="Times New Roman"/>
              <a:ea typeface="Times New Roman"/>
              <a:cs typeface="Times New Roman"/>
              <a:sym typeface="Times New Roman"/>
            </a:endParaRPr>
          </a:p>
          <a:p>
            <a:pPr indent="0" lvl="0" marL="0" rtl="0" algn="l">
              <a:spcBef>
                <a:spcPts val="1100"/>
              </a:spcBef>
              <a:spcAft>
                <a:spcPts val="0"/>
              </a:spcAft>
              <a:buNone/>
            </a:pPr>
            <a:r>
              <a:t/>
            </a:r>
            <a:endParaRPr>
              <a:latin typeface="Lato"/>
              <a:ea typeface="Lato"/>
              <a:cs typeface="Lato"/>
              <a:sym typeface="Lato"/>
            </a:endParaRPr>
          </a:p>
        </p:txBody>
      </p:sp>
      <p:pic>
        <p:nvPicPr>
          <p:cNvPr id="109" name="Google Shape;109;p16"/>
          <p:cNvPicPr preferRelativeResize="0"/>
          <p:nvPr/>
        </p:nvPicPr>
        <p:blipFill>
          <a:blip r:embed="rId3">
            <a:alphaModFix/>
          </a:blip>
          <a:stretch>
            <a:fillRect/>
          </a:stretch>
        </p:blipFill>
        <p:spPr>
          <a:xfrm>
            <a:off x="5822000" y="100475"/>
            <a:ext cx="1786401" cy="1190925"/>
          </a:xfrm>
          <a:prstGeom prst="rect">
            <a:avLst/>
          </a:prstGeom>
          <a:noFill/>
          <a:ln>
            <a:noFill/>
          </a:ln>
        </p:spPr>
      </p:pic>
      <p:pic>
        <p:nvPicPr>
          <p:cNvPr id="110" name="Google Shape;110;p16"/>
          <p:cNvPicPr preferRelativeResize="0"/>
          <p:nvPr/>
        </p:nvPicPr>
        <p:blipFill rotWithShape="1">
          <a:blip r:embed="rId4">
            <a:alphaModFix/>
          </a:blip>
          <a:srcRect b="0" l="23441" r="16375" t="0"/>
          <a:stretch/>
        </p:blipFill>
        <p:spPr>
          <a:xfrm>
            <a:off x="7608400" y="1004575"/>
            <a:ext cx="1576846" cy="1190925"/>
          </a:xfrm>
          <a:prstGeom prst="rect">
            <a:avLst/>
          </a:prstGeom>
          <a:noFill/>
          <a:ln>
            <a:noFill/>
          </a:ln>
        </p:spPr>
      </p:pic>
      <p:pic>
        <p:nvPicPr>
          <p:cNvPr id="111" name="Google Shape;111;p16"/>
          <p:cNvPicPr preferRelativeResize="0"/>
          <p:nvPr/>
        </p:nvPicPr>
        <p:blipFill>
          <a:blip r:embed="rId5">
            <a:alphaModFix/>
          </a:blip>
          <a:stretch>
            <a:fillRect/>
          </a:stretch>
        </p:blipFill>
        <p:spPr>
          <a:xfrm>
            <a:off x="6048375" y="1986749"/>
            <a:ext cx="1560026" cy="1170014"/>
          </a:xfrm>
          <a:prstGeom prst="rect">
            <a:avLst/>
          </a:prstGeom>
          <a:noFill/>
          <a:ln>
            <a:noFill/>
          </a:ln>
        </p:spPr>
      </p:pic>
      <p:pic>
        <p:nvPicPr>
          <p:cNvPr id="112" name="Google Shape;112;p16"/>
          <p:cNvPicPr preferRelativeResize="0"/>
          <p:nvPr/>
        </p:nvPicPr>
        <p:blipFill>
          <a:blip r:embed="rId6">
            <a:alphaModFix/>
          </a:blip>
          <a:stretch>
            <a:fillRect/>
          </a:stretch>
        </p:blipFill>
        <p:spPr>
          <a:xfrm>
            <a:off x="5889276" y="3939350"/>
            <a:ext cx="1719125" cy="1145777"/>
          </a:xfrm>
          <a:prstGeom prst="rect">
            <a:avLst/>
          </a:prstGeom>
          <a:noFill/>
          <a:ln>
            <a:noFill/>
          </a:ln>
        </p:spPr>
      </p:pic>
      <p:pic>
        <p:nvPicPr>
          <p:cNvPr id="113" name="Google Shape;113;p16"/>
          <p:cNvPicPr preferRelativeResize="0"/>
          <p:nvPr/>
        </p:nvPicPr>
        <p:blipFill>
          <a:blip r:embed="rId7">
            <a:alphaModFix/>
          </a:blip>
          <a:stretch>
            <a:fillRect/>
          </a:stretch>
        </p:blipFill>
        <p:spPr>
          <a:xfrm>
            <a:off x="7608400" y="3039899"/>
            <a:ext cx="1505385" cy="1145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7" name="Shape 117"/>
        <p:cNvGrpSpPr/>
        <p:nvPr/>
      </p:nvGrpSpPr>
      <p:grpSpPr>
        <a:xfrm>
          <a:off x="0" y="0"/>
          <a:ext cx="0" cy="0"/>
          <a:chOff x="0" y="0"/>
          <a:chExt cx="0" cy="0"/>
        </a:xfrm>
      </p:grpSpPr>
      <p:sp>
        <p:nvSpPr>
          <p:cNvPr id="118" name="Google Shape;118;p17"/>
          <p:cNvSpPr txBox="1"/>
          <p:nvPr>
            <p:ph idx="4294967295" type="title"/>
          </p:nvPr>
        </p:nvSpPr>
        <p:spPr>
          <a:xfrm>
            <a:off x="60275" y="127250"/>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2300"/>
              <a:t>PART I - Politic</a:t>
            </a:r>
            <a:r>
              <a:rPr lang="zh-CN" sz="2300"/>
              <a:t>s</a:t>
            </a:r>
            <a:r>
              <a:rPr b="1" lang="zh-CN" sz="2300"/>
              <a:t> of Japan(Parliamentar</a:t>
            </a:r>
            <a:r>
              <a:rPr lang="zh-CN" sz="2300"/>
              <a:t>y Constitutional Monarchy</a:t>
            </a:r>
            <a:r>
              <a:rPr b="1" lang="zh-CN" sz="2300"/>
              <a:t>)</a:t>
            </a:r>
            <a:endParaRPr/>
          </a:p>
        </p:txBody>
      </p:sp>
      <p:sp>
        <p:nvSpPr>
          <p:cNvPr id="119" name="Google Shape;119;p17"/>
          <p:cNvSpPr txBox="1"/>
          <p:nvPr/>
        </p:nvSpPr>
        <p:spPr>
          <a:xfrm>
            <a:off x="375050" y="846525"/>
            <a:ext cx="75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20" name="Google Shape;120;p17"/>
          <p:cNvSpPr txBox="1"/>
          <p:nvPr/>
        </p:nvSpPr>
        <p:spPr>
          <a:xfrm>
            <a:off x="491900" y="699950"/>
            <a:ext cx="615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21" name="Google Shape;121;p17"/>
          <p:cNvPicPr preferRelativeResize="0"/>
          <p:nvPr/>
        </p:nvPicPr>
        <p:blipFill>
          <a:blip r:embed="rId3">
            <a:alphaModFix/>
          </a:blip>
          <a:stretch>
            <a:fillRect/>
          </a:stretch>
        </p:blipFill>
        <p:spPr>
          <a:xfrm>
            <a:off x="6482075" y="1246725"/>
            <a:ext cx="1991875" cy="1881526"/>
          </a:xfrm>
          <a:prstGeom prst="rect">
            <a:avLst/>
          </a:prstGeom>
          <a:noFill/>
          <a:ln>
            <a:noFill/>
          </a:ln>
        </p:spPr>
      </p:pic>
      <p:sp>
        <p:nvSpPr>
          <p:cNvPr id="122" name="Google Shape;122;p17"/>
          <p:cNvSpPr txBox="1"/>
          <p:nvPr/>
        </p:nvSpPr>
        <p:spPr>
          <a:xfrm>
            <a:off x="4572000" y="1698550"/>
            <a:ext cx="1992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Naruhito</a:t>
            </a:r>
            <a:endParaRPr b="1">
              <a:latin typeface="Lato"/>
              <a:ea typeface="Lato"/>
              <a:cs typeface="Lato"/>
              <a:sym typeface="Lato"/>
            </a:endParaRPr>
          </a:p>
          <a:p>
            <a:pPr indent="0" lvl="0" marL="0" rtl="0" algn="ctr">
              <a:spcBef>
                <a:spcPts val="0"/>
              </a:spcBef>
              <a:spcAft>
                <a:spcPts val="0"/>
              </a:spcAft>
              <a:buNone/>
            </a:pPr>
            <a:r>
              <a:rPr i="1" lang="zh-CN">
                <a:latin typeface="Lato"/>
                <a:ea typeface="Lato"/>
                <a:cs typeface="Lato"/>
                <a:sym typeface="Lato"/>
              </a:rPr>
              <a:t>Emperor</a:t>
            </a:r>
            <a:endParaRPr i="1">
              <a:latin typeface="Lato"/>
              <a:ea typeface="Lato"/>
              <a:cs typeface="Lato"/>
              <a:sym typeface="Lato"/>
            </a:endParaRPr>
          </a:p>
          <a:p>
            <a:pPr indent="0" lvl="0" marL="0" rtl="0" algn="ctr">
              <a:spcBef>
                <a:spcPts val="0"/>
              </a:spcBef>
              <a:spcAft>
                <a:spcPts val="0"/>
              </a:spcAft>
              <a:buNone/>
            </a:pPr>
            <a:r>
              <a:rPr b="1" lang="zh-CN">
                <a:latin typeface="Lato"/>
                <a:ea typeface="Lato"/>
                <a:cs typeface="Lato"/>
                <a:sym typeface="Lato"/>
              </a:rPr>
              <a:t>(Chief of State)</a:t>
            </a:r>
            <a:endParaRPr b="1">
              <a:latin typeface="Lato"/>
              <a:ea typeface="Lato"/>
              <a:cs typeface="Lato"/>
              <a:sym typeface="Lato"/>
            </a:endParaRPr>
          </a:p>
        </p:txBody>
      </p:sp>
      <p:pic>
        <p:nvPicPr>
          <p:cNvPr id="123" name="Google Shape;123;p17"/>
          <p:cNvPicPr preferRelativeResize="0"/>
          <p:nvPr/>
        </p:nvPicPr>
        <p:blipFill>
          <a:blip r:embed="rId4">
            <a:alphaModFix/>
          </a:blip>
          <a:stretch>
            <a:fillRect/>
          </a:stretch>
        </p:blipFill>
        <p:spPr>
          <a:xfrm>
            <a:off x="6454075" y="3128250"/>
            <a:ext cx="2047875" cy="1849950"/>
          </a:xfrm>
          <a:prstGeom prst="rect">
            <a:avLst/>
          </a:prstGeom>
          <a:noFill/>
          <a:ln>
            <a:noFill/>
          </a:ln>
        </p:spPr>
      </p:pic>
      <p:sp>
        <p:nvSpPr>
          <p:cNvPr id="124" name="Google Shape;124;p17"/>
          <p:cNvSpPr txBox="1"/>
          <p:nvPr/>
        </p:nvSpPr>
        <p:spPr>
          <a:xfrm>
            <a:off x="4490075" y="3667800"/>
            <a:ext cx="1992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Yoshihide Suga</a:t>
            </a:r>
            <a:endParaRPr b="1">
              <a:latin typeface="Lato"/>
              <a:ea typeface="Lato"/>
              <a:cs typeface="Lato"/>
              <a:sym typeface="Lato"/>
            </a:endParaRPr>
          </a:p>
          <a:p>
            <a:pPr indent="0" lvl="0" marL="0" rtl="0" algn="ctr">
              <a:spcBef>
                <a:spcPts val="0"/>
              </a:spcBef>
              <a:spcAft>
                <a:spcPts val="0"/>
              </a:spcAft>
              <a:buNone/>
            </a:pPr>
            <a:r>
              <a:rPr i="1" lang="zh-CN">
                <a:latin typeface="Lato"/>
                <a:ea typeface="Lato"/>
                <a:cs typeface="Lato"/>
                <a:sym typeface="Lato"/>
              </a:rPr>
              <a:t>Prime Minister</a:t>
            </a:r>
            <a:endParaRPr i="1">
              <a:latin typeface="Lato"/>
              <a:ea typeface="Lato"/>
              <a:cs typeface="Lato"/>
              <a:sym typeface="Lato"/>
            </a:endParaRPr>
          </a:p>
          <a:p>
            <a:pPr indent="0" lvl="0" marL="0" rtl="0" algn="ctr">
              <a:spcBef>
                <a:spcPts val="0"/>
              </a:spcBef>
              <a:spcAft>
                <a:spcPts val="0"/>
              </a:spcAft>
              <a:buNone/>
            </a:pPr>
            <a:r>
              <a:rPr b="1" lang="zh-CN">
                <a:latin typeface="Lato"/>
                <a:ea typeface="Lato"/>
                <a:cs typeface="Lato"/>
                <a:sym typeface="Lato"/>
              </a:rPr>
              <a:t>(Chief Executive)</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p:txBody>
      </p:sp>
      <p:pic>
        <p:nvPicPr>
          <p:cNvPr id="125" name="Google Shape;125;p17"/>
          <p:cNvPicPr preferRelativeResize="0"/>
          <p:nvPr/>
        </p:nvPicPr>
        <p:blipFill>
          <a:blip r:embed="rId5">
            <a:alphaModFix/>
          </a:blip>
          <a:stretch>
            <a:fillRect/>
          </a:stretch>
        </p:blipFill>
        <p:spPr>
          <a:xfrm>
            <a:off x="430425" y="1293900"/>
            <a:ext cx="1992000" cy="1849950"/>
          </a:xfrm>
          <a:prstGeom prst="rect">
            <a:avLst/>
          </a:prstGeom>
          <a:noFill/>
          <a:ln>
            <a:noFill/>
          </a:ln>
        </p:spPr>
      </p:pic>
      <p:pic>
        <p:nvPicPr>
          <p:cNvPr id="126" name="Google Shape;126;p17"/>
          <p:cNvPicPr preferRelativeResize="0"/>
          <p:nvPr/>
        </p:nvPicPr>
        <p:blipFill>
          <a:blip r:embed="rId6">
            <a:alphaModFix/>
          </a:blip>
          <a:stretch>
            <a:fillRect/>
          </a:stretch>
        </p:blipFill>
        <p:spPr>
          <a:xfrm>
            <a:off x="439925" y="3143850"/>
            <a:ext cx="1973000" cy="1802301"/>
          </a:xfrm>
          <a:prstGeom prst="rect">
            <a:avLst/>
          </a:prstGeom>
          <a:noFill/>
          <a:ln>
            <a:noFill/>
          </a:ln>
        </p:spPr>
      </p:pic>
      <p:sp>
        <p:nvSpPr>
          <p:cNvPr id="127" name="Google Shape;127;p17"/>
          <p:cNvSpPr txBox="1"/>
          <p:nvPr/>
        </p:nvSpPr>
        <p:spPr>
          <a:xfrm>
            <a:off x="2482625" y="1806400"/>
            <a:ext cx="1852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National Diet</a:t>
            </a:r>
            <a:endParaRPr b="1">
              <a:latin typeface="Lato"/>
              <a:ea typeface="Lato"/>
              <a:cs typeface="Lato"/>
              <a:sym typeface="Lato"/>
            </a:endParaRPr>
          </a:p>
          <a:p>
            <a:pPr indent="0" lvl="0" marL="0" rtl="0" algn="ctr">
              <a:spcBef>
                <a:spcPts val="0"/>
              </a:spcBef>
              <a:spcAft>
                <a:spcPts val="0"/>
              </a:spcAft>
              <a:buNone/>
            </a:pPr>
            <a:r>
              <a:rPr b="1" lang="zh-CN">
                <a:latin typeface="Lato"/>
                <a:ea typeface="Lato"/>
                <a:cs typeface="Lato"/>
                <a:sym typeface="Lato"/>
              </a:rPr>
              <a:t>(Legislative)</a:t>
            </a:r>
            <a:endParaRPr b="1">
              <a:latin typeface="Lato"/>
              <a:ea typeface="Lato"/>
              <a:cs typeface="Lato"/>
              <a:sym typeface="Lato"/>
            </a:endParaRPr>
          </a:p>
        </p:txBody>
      </p:sp>
      <p:sp>
        <p:nvSpPr>
          <p:cNvPr id="128" name="Google Shape;128;p17"/>
          <p:cNvSpPr txBox="1"/>
          <p:nvPr/>
        </p:nvSpPr>
        <p:spPr>
          <a:xfrm>
            <a:off x="2697575" y="3667800"/>
            <a:ext cx="142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Lato"/>
                <a:ea typeface="Lato"/>
                <a:cs typeface="Lato"/>
                <a:sym typeface="Lato"/>
              </a:rPr>
              <a:t>Supreme Court</a:t>
            </a:r>
            <a:endParaRPr b="1">
              <a:latin typeface="Lato"/>
              <a:ea typeface="Lato"/>
              <a:cs typeface="Lato"/>
              <a:sym typeface="Lato"/>
            </a:endParaRPr>
          </a:p>
          <a:p>
            <a:pPr indent="0" lvl="0" marL="0" rtl="0" algn="ctr">
              <a:spcBef>
                <a:spcPts val="0"/>
              </a:spcBef>
              <a:spcAft>
                <a:spcPts val="0"/>
              </a:spcAft>
              <a:buNone/>
            </a:pPr>
            <a:r>
              <a:rPr b="1" lang="zh-CN">
                <a:latin typeface="Lato"/>
                <a:ea typeface="Lato"/>
                <a:cs typeface="Lato"/>
                <a:sym typeface="Lato"/>
              </a:rPr>
              <a:t>(Judicial)</a:t>
            </a:r>
            <a:endParaRPr b="1">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2" name="Shape 132"/>
        <p:cNvGrpSpPr/>
        <p:nvPr/>
      </p:nvGrpSpPr>
      <p:grpSpPr>
        <a:xfrm>
          <a:off x="0" y="0"/>
          <a:ext cx="0" cy="0"/>
          <a:chOff x="0" y="0"/>
          <a:chExt cx="0" cy="0"/>
        </a:xfrm>
      </p:grpSpPr>
      <p:sp>
        <p:nvSpPr>
          <p:cNvPr id="133" name="Google Shape;133;p18"/>
          <p:cNvSpPr txBox="1"/>
          <p:nvPr>
            <p:ph idx="4294967295" type="title"/>
          </p:nvPr>
        </p:nvSpPr>
        <p:spPr>
          <a:xfrm>
            <a:off x="60275" y="127250"/>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2300"/>
              <a:t>PART I - Politic</a:t>
            </a:r>
            <a:r>
              <a:rPr lang="zh-CN" sz="2300"/>
              <a:t>s</a:t>
            </a:r>
            <a:r>
              <a:rPr b="1" lang="zh-CN" sz="2300"/>
              <a:t> of Japan</a:t>
            </a:r>
            <a:endParaRPr/>
          </a:p>
        </p:txBody>
      </p:sp>
      <p:sp>
        <p:nvSpPr>
          <p:cNvPr id="134" name="Google Shape;134;p18"/>
          <p:cNvSpPr txBox="1"/>
          <p:nvPr/>
        </p:nvSpPr>
        <p:spPr>
          <a:xfrm>
            <a:off x="375050" y="846525"/>
            <a:ext cx="75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35" name="Google Shape;135;p18"/>
          <p:cNvSpPr txBox="1"/>
          <p:nvPr/>
        </p:nvSpPr>
        <p:spPr>
          <a:xfrm>
            <a:off x="491900" y="699950"/>
            <a:ext cx="615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36" name="Google Shape;136;p18"/>
          <p:cNvSpPr txBox="1"/>
          <p:nvPr/>
        </p:nvSpPr>
        <p:spPr>
          <a:xfrm>
            <a:off x="4490075" y="1246725"/>
            <a:ext cx="199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137" name="Google Shape;137;p18"/>
          <p:cNvSpPr txBox="1"/>
          <p:nvPr/>
        </p:nvSpPr>
        <p:spPr>
          <a:xfrm>
            <a:off x="4490075" y="3667800"/>
            <a:ext cx="19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Lato"/>
              <a:ea typeface="Lato"/>
              <a:cs typeface="Lato"/>
              <a:sym typeface="Lato"/>
            </a:endParaRPr>
          </a:p>
        </p:txBody>
      </p:sp>
      <p:sp>
        <p:nvSpPr>
          <p:cNvPr id="138" name="Google Shape;138;p18"/>
          <p:cNvSpPr txBox="1"/>
          <p:nvPr/>
        </p:nvSpPr>
        <p:spPr>
          <a:xfrm>
            <a:off x="2530150" y="1246725"/>
            <a:ext cx="185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139" name="Google Shape;139;p18"/>
          <p:cNvSpPr txBox="1"/>
          <p:nvPr/>
        </p:nvSpPr>
        <p:spPr>
          <a:xfrm>
            <a:off x="2804500" y="3742650"/>
            <a:ext cx="142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140" name="Google Shape;140;p18"/>
          <p:cNvSpPr txBox="1"/>
          <p:nvPr/>
        </p:nvSpPr>
        <p:spPr>
          <a:xfrm>
            <a:off x="149700" y="994475"/>
            <a:ext cx="8223300" cy="3093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Lato"/>
              <a:buChar char="❏"/>
            </a:pPr>
            <a:r>
              <a:rPr lang="zh-CN" sz="2100">
                <a:solidFill>
                  <a:schemeClr val="dk1"/>
                </a:solidFill>
                <a:latin typeface="Lato"/>
                <a:ea typeface="Lato"/>
                <a:cs typeface="Lato"/>
                <a:sym typeface="Lato"/>
              </a:rPr>
              <a:t>World peace, prosperity, and freedom</a:t>
            </a:r>
            <a:r>
              <a:rPr lang="zh-CN" sz="2100">
                <a:latin typeface="Lato"/>
                <a:ea typeface="Lato"/>
                <a:cs typeface="Lato"/>
                <a:sym typeface="Lato"/>
              </a:rPr>
              <a:t> as core of Japan’s ideology</a:t>
            </a:r>
            <a:endParaRPr sz="2100">
              <a:latin typeface="Lato"/>
              <a:ea typeface="Lato"/>
              <a:cs typeface="Lato"/>
              <a:sym typeface="Lato"/>
            </a:endParaRPr>
          </a:p>
          <a:p>
            <a:pPr indent="0" lvl="0" marL="457200" rtl="0" algn="l">
              <a:spcBef>
                <a:spcPts val="0"/>
              </a:spcBef>
              <a:spcAft>
                <a:spcPts val="0"/>
              </a:spcAft>
              <a:buNone/>
            </a:pPr>
            <a:r>
              <a:rPr lang="zh-CN" sz="2100">
                <a:latin typeface="Lato"/>
                <a:ea typeface="Lato"/>
                <a:cs typeface="Lato"/>
                <a:sym typeface="Lato"/>
              </a:rPr>
              <a:t>-&gt; Japan’s very harsh history in World War</a:t>
            </a:r>
            <a:endParaRPr sz="2100">
              <a:latin typeface="Lato"/>
              <a:ea typeface="Lato"/>
              <a:cs typeface="Lato"/>
              <a:sym typeface="Lato"/>
            </a:endParaRPr>
          </a:p>
          <a:p>
            <a:pPr indent="-361950" lvl="0" marL="457200" rtl="0" algn="l">
              <a:spcBef>
                <a:spcPts val="0"/>
              </a:spcBef>
              <a:spcAft>
                <a:spcPts val="0"/>
              </a:spcAft>
              <a:buSzPts val="2100"/>
              <a:buFont typeface="Lato"/>
              <a:buChar char="❏"/>
            </a:pPr>
            <a:r>
              <a:rPr lang="zh-CN" sz="2100">
                <a:latin typeface="Lato"/>
                <a:ea typeface="Lato"/>
                <a:cs typeface="Lato"/>
                <a:sym typeface="Lato"/>
              </a:rPr>
              <a:t>Close </a:t>
            </a:r>
            <a:r>
              <a:rPr lang="zh-CN" sz="2100">
                <a:solidFill>
                  <a:schemeClr val="dk1"/>
                </a:solidFill>
                <a:latin typeface="Lato"/>
                <a:ea typeface="Lato"/>
                <a:cs typeface="Lato"/>
                <a:sym typeface="Lato"/>
              </a:rPr>
              <a:t>political </a:t>
            </a:r>
            <a:r>
              <a:rPr lang="zh-CN" sz="2100">
                <a:latin typeface="Lato"/>
                <a:ea typeface="Lato"/>
                <a:cs typeface="Lato"/>
                <a:sym typeface="Lato"/>
              </a:rPr>
              <a:t>and </a:t>
            </a:r>
            <a:r>
              <a:rPr lang="zh-CN" sz="2100">
                <a:solidFill>
                  <a:schemeClr val="dk1"/>
                </a:solidFill>
                <a:latin typeface="Lato"/>
                <a:ea typeface="Lato"/>
                <a:cs typeface="Lato"/>
                <a:sym typeface="Lato"/>
              </a:rPr>
              <a:t>economic</a:t>
            </a:r>
            <a:r>
              <a:rPr lang="zh-CN" sz="2100">
                <a:latin typeface="Lato"/>
                <a:ea typeface="Lato"/>
                <a:cs typeface="Lato"/>
                <a:sym typeface="Lato"/>
              </a:rPr>
              <a:t> relations with neighbouring countries</a:t>
            </a:r>
            <a:endParaRPr sz="2100">
              <a:latin typeface="Lato"/>
              <a:ea typeface="Lato"/>
              <a:cs typeface="Lato"/>
              <a:sym typeface="Lato"/>
            </a:endParaRPr>
          </a:p>
          <a:p>
            <a:pPr indent="0" lvl="0" marL="457200" rtl="0" algn="l">
              <a:spcBef>
                <a:spcPts val="0"/>
              </a:spcBef>
              <a:spcAft>
                <a:spcPts val="0"/>
              </a:spcAft>
              <a:buNone/>
            </a:pPr>
            <a:r>
              <a:rPr lang="zh-CN" sz="2100">
                <a:latin typeface="Lato"/>
                <a:ea typeface="Lato"/>
                <a:cs typeface="Lato"/>
                <a:sym typeface="Lato"/>
              </a:rPr>
              <a:t>-&gt; Weak base of natural resources</a:t>
            </a:r>
            <a:endParaRPr sz="2100">
              <a:latin typeface="Lato"/>
              <a:ea typeface="Lato"/>
              <a:cs typeface="Lato"/>
              <a:sym typeface="Lato"/>
            </a:endParaRPr>
          </a:p>
          <a:p>
            <a:pPr indent="-361950" lvl="0" marL="457200" rtl="0" algn="l">
              <a:spcBef>
                <a:spcPts val="0"/>
              </a:spcBef>
              <a:spcAft>
                <a:spcPts val="0"/>
              </a:spcAft>
              <a:buSzPts val="2100"/>
              <a:buFont typeface="Lato"/>
              <a:buChar char="❏"/>
            </a:pPr>
            <a:r>
              <a:rPr lang="zh-CN" sz="2100">
                <a:solidFill>
                  <a:schemeClr val="dk1"/>
                </a:solidFill>
                <a:latin typeface="Lato"/>
                <a:ea typeface="Lato"/>
                <a:cs typeface="Lato"/>
                <a:sym typeface="Lato"/>
              </a:rPr>
              <a:t>96/100</a:t>
            </a:r>
            <a:r>
              <a:rPr lang="zh-CN" sz="2100">
                <a:latin typeface="Lato"/>
                <a:ea typeface="Lato"/>
                <a:cs typeface="Lato"/>
                <a:sym typeface="Lato"/>
              </a:rPr>
              <a:t>, top </a:t>
            </a:r>
            <a:r>
              <a:rPr lang="zh-CN" sz="2100">
                <a:solidFill>
                  <a:schemeClr val="dk1"/>
                </a:solidFill>
                <a:latin typeface="Lato"/>
                <a:ea typeface="Lato"/>
                <a:cs typeface="Lato"/>
                <a:sym typeface="Lato"/>
              </a:rPr>
              <a:t>25 </a:t>
            </a:r>
            <a:r>
              <a:rPr lang="zh-CN" sz="2100">
                <a:latin typeface="Lato"/>
                <a:ea typeface="Lato"/>
                <a:cs typeface="Lato"/>
                <a:sym typeface="Lato"/>
              </a:rPr>
              <a:t>most stable nation in 2019 and </a:t>
            </a:r>
            <a:r>
              <a:rPr lang="zh-CN" sz="2100">
                <a:solidFill>
                  <a:schemeClr val="dk1"/>
                </a:solidFill>
                <a:latin typeface="Lato"/>
                <a:ea typeface="Lato"/>
                <a:cs typeface="Lato"/>
                <a:sym typeface="Lato"/>
              </a:rPr>
              <a:t>5th </a:t>
            </a:r>
            <a:r>
              <a:rPr lang="zh-CN" sz="2100">
                <a:latin typeface="Lato"/>
                <a:ea typeface="Lato"/>
                <a:cs typeface="Lato"/>
                <a:sym typeface="Lato"/>
              </a:rPr>
              <a:t>most stable in Asia based on Freedom House</a:t>
            </a:r>
            <a:endParaRPr sz="2100">
              <a:latin typeface="Lato"/>
              <a:ea typeface="Lato"/>
              <a:cs typeface="Lato"/>
              <a:sym typeface="Lato"/>
            </a:endParaRPr>
          </a:p>
          <a:p>
            <a:pPr indent="-361950" lvl="0" marL="457200" rtl="0" algn="l">
              <a:spcBef>
                <a:spcPts val="0"/>
              </a:spcBef>
              <a:spcAft>
                <a:spcPts val="0"/>
              </a:spcAft>
              <a:buSzPts val="2100"/>
              <a:buFont typeface="Lato"/>
              <a:buChar char="❏"/>
            </a:pPr>
            <a:r>
              <a:rPr lang="zh-CN" sz="2100">
                <a:solidFill>
                  <a:schemeClr val="dk1"/>
                </a:solidFill>
                <a:latin typeface="Lato"/>
                <a:ea typeface="Lato"/>
                <a:cs typeface="Lato"/>
                <a:sym typeface="Lato"/>
              </a:rPr>
              <a:t>23rd </a:t>
            </a:r>
            <a:r>
              <a:rPr lang="zh-CN" sz="2100">
                <a:latin typeface="Lato"/>
                <a:ea typeface="Lato"/>
                <a:cs typeface="Lato"/>
                <a:sym typeface="Lato"/>
              </a:rPr>
              <a:t>most free country based on IEF</a:t>
            </a:r>
            <a:endParaRPr sz="2100">
              <a:latin typeface="Lato"/>
              <a:ea typeface="Lato"/>
              <a:cs typeface="Lato"/>
              <a:sym typeface="Lato"/>
            </a:endParaRPr>
          </a:p>
          <a:p>
            <a:pPr indent="-361950" lvl="0" marL="457200" rtl="0" algn="l">
              <a:spcBef>
                <a:spcPts val="0"/>
              </a:spcBef>
              <a:spcAft>
                <a:spcPts val="0"/>
              </a:spcAft>
              <a:buSzPts val="2100"/>
              <a:buFont typeface="Lato"/>
              <a:buChar char="❏"/>
            </a:pPr>
            <a:r>
              <a:rPr lang="zh-CN" sz="2100">
                <a:latin typeface="Lato"/>
                <a:ea typeface="Lato"/>
                <a:cs typeface="Lato"/>
                <a:sym typeface="Lato"/>
              </a:rPr>
              <a:t>One of the most </a:t>
            </a:r>
            <a:r>
              <a:rPr lang="zh-CN" sz="2100">
                <a:solidFill>
                  <a:schemeClr val="dk1"/>
                </a:solidFill>
                <a:latin typeface="Lato"/>
                <a:ea typeface="Lato"/>
                <a:cs typeface="Lato"/>
                <a:sym typeface="Lato"/>
              </a:rPr>
              <a:t>stable</a:t>
            </a:r>
            <a:r>
              <a:rPr lang="zh-CN" sz="2100">
                <a:latin typeface="Lato"/>
                <a:ea typeface="Lato"/>
                <a:cs typeface="Lato"/>
                <a:sym typeface="Lato"/>
              </a:rPr>
              <a:t> country politically</a:t>
            </a:r>
            <a:endParaRPr sz="2100">
              <a:latin typeface="Lato"/>
              <a:ea typeface="Lato"/>
              <a:cs typeface="Lato"/>
              <a:sym typeface="Lato"/>
            </a:endParaRPr>
          </a:p>
        </p:txBody>
      </p:sp>
      <p:pic>
        <p:nvPicPr>
          <p:cNvPr id="141" name="Google Shape;141;p18"/>
          <p:cNvPicPr preferRelativeResize="0"/>
          <p:nvPr/>
        </p:nvPicPr>
        <p:blipFill>
          <a:blip r:embed="rId3">
            <a:alphaModFix/>
          </a:blip>
          <a:stretch>
            <a:fillRect/>
          </a:stretch>
        </p:blipFill>
        <p:spPr>
          <a:xfrm>
            <a:off x="6137550" y="3264850"/>
            <a:ext cx="2580876" cy="1720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5" name="Shape 145"/>
        <p:cNvGrpSpPr/>
        <p:nvPr/>
      </p:nvGrpSpPr>
      <p:grpSpPr>
        <a:xfrm>
          <a:off x="0" y="0"/>
          <a:ext cx="0" cy="0"/>
          <a:chOff x="0" y="0"/>
          <a:chExt cx="0" cy="0"/>
        </a:xfrm>
      </p:grpSpPr>
      <p:sp>
        <p:nvSpPr>
          <p:cNvPr id="146" name="Google Shape;146;p19"/>
          <p:cNvSpPr txBox="1"/>
          <p:nvPr>
            <p:ph idx="4294967295" type="title"/>
          </p:nvPr>
        </p:nvSpPr>
        <p:spPr>
          <a:xfrm>
            <a:off x="60275" y="127250"/>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2300"/>
              <a:t>PART I - Politic</a:t>
            </a:r>
            <a:r>
              <a:rPr lang="zh-CN" sz="2300"/>
              <a:t>s</a:t>
            </a:r>
            <a:r>
              <a:rPr b="1" lang="zh-CN" sz="2300"/>
              <a:t> of Japan</a:t>
            </a:r>
            <a:endParaRPr/>
          </a:p>
        </p:txBody>
      </p:sp>
      <p:sp>
        <p:nvSpPr>
          <p:cNvPr id="147" name="Google Shape;147;p19"/>
          <p:cNvSpPr txBox="1"/>
          <p:nvPr/>
        </p:nvSpPr>
        <p:spPr>
          <a:xfrm>
            <a:off x="375050" y="846525"/>
            <a:ext cx="75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48" name="Google Shape;148;p19"/>
          <p:cNvSpPr txBox="1"/>
          <p:nvPr/>
        </p:nvSpPr>
        <p:spPr>
          <a:xfrm>
            <a:off x="491900" y="699950"/>
            <a:ext cx="615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49" name="Google Shape;149;p19"/>
          <p:cNvSpPr txBox="1"/>
          <p:nvPr/>
        </p:nvSpPr>
        <p:spPr>
          <a:xfrm>
            <a:off x="4490075" y="1246725"/>
            <a:ext cx="199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150" name="Google Shape;150;p19"/>
          <p:cNvSpPr txBox="1"/>
          <p:nvPr/>
        </p:nvSpPr>
        <p:spPr>
          <a:xfrm>
            <a:off x="4490075" y="3667800"/>
            <a:ext cx="19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Lato"/>
              <a:ea typeface="Lato"/>
              <a:cs typeface="Lato"/>
              <a:sym typeface="Lato"/>
            </a:endParaRPr>
          </a:p>
        </p:txBody>
      </p:sp>
      <p:sp>
        <p:nvSpPr>
          <p:cNvPr id="151" name="Google Shape;151;p19"/>
          <p:cNvSpPr txBox="1"/>
          <p:nvPr/>
        </p:nvSpPr>
        <p:spPr>
          <a:xfrm>
            <a:off x="2530150" y="1246725"/>
            <a:ext cx="185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152" name="Google Shape;152;p19"/>
          <p:cNvSpPr txBox="1"/>
          <p:nvPr/>
        </p:nvSpPr>
        <p:spPr>
          <a:xfrm>
            <a:off x="2804500" y="3742650"/>
            <a:ext cx="142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153" name="Google Shape;153;p19"/>
          <p:cNvSpPr txBox="1"/>
          <p:nvPr/>
        </p:nvSpPr>
        <p:spPr>
          <a:xfrm>
            <a:off x="149700" y="994475"/>
            <a:ext cx="8223300" cy="3740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Lato"/>
              <a:buChar char="❏"/>
            </a:pPr>
            <a:r>
              <a:rPr b="1" lang="zh-CN" sz="2100">
                <a:latin typeface="Lato"/>
                <a:ea typeface="Lato"/>
                <a:cs typeface="Lato"/>
                <a:sym typeface="Lato"/>
              </a:rPr>
              <a:t>STRENGTHS :</a:t>
            </a:r>
            <a:r>
              <a:rPr lang="zh-CN" sz="2100">
                <a:solidFill>
                  <a:schemeClr val="dk1"/>
                </a:solidFill>
                <a:latin typeface="Lato"/>
                <a:ea typeface="Lato"/>
                <a:cs typeface="Lato"/>
                <a:sym typeface="Lato"/>
              </a:rPr>
              <a:t> </a:t>
            </a:r>
            <a:endParaRPr sz="2100">
              <a:solidFill>
                <a:schemeClr val="dk1"/>
              </a:solidFill>
              <a:latin typeface="Lato"/>
              <a:ea typeface="Lato"/>
              <a:cs typeface="Lato"/>
              <a:sym typeface="Lato"/>
            </a:endParaRPr>
          </a:p>
          <a:p>
            <a:pPr indent="-361950" lvl="1" marL="914400" rtl="0" algn="l">
              <a:spcBef>
                <a:spcPts val="0"/>
              </a:spcBef>
              <a:spcAft>
                <a:spcPts val="0"/>
              </a:spcAft>
              <a:buClr>
                <a:schemeClr val="dk2"/>
              </a:buClr>
              <a:buSzPts val="2100"/>
              <a:buFont typeface="Lato"/>
              <a:buChar char="❏"/>
            </a:pPr>
            <a:r>
              <a:rPr lang="zh-CN" sz="2100">
                <a:solidFill>
                  <a:schemeClr val="dk2"/>
                </a:solidFill>
                <a:latin typeface="Lato"/>
                <a:ea typeface="Lato"/>
                <a:cs typeface="Lato"/>
                <a:sym typeface="Lato"/>
              </a:rPr>
              <a:t>Judiciary law is </a:t>
            </a:r>
            <a:r>
              <a:rPr lang="zh-CN" sz="2100">
                <a:solidFill>
                  <a:schemeClr val="dk1"/>
                </a:solidFill>
                <a:latin typeface="Lato"/>
                <a:ea typeface="Lato"/>
                <a:cs typeface="Lato"/>
                <a:sym typeface="Lato"/>
              </a:rPr>
              <a:t>independent</a:t>
            </a:r>
            <a:r>
              <a:rPr lang="zh-CN" sz="2100">
                <a:solidFill>
                  <a:schemeClr val="dk2"/>
                </a:solidFill>
                <a:latin typeface="Lato"/>
                <a:ea typeface="Lato"/>
                <a:cs typeface="Lato"/>
                <a:sym typeface="Lato"/>
              </a:rPr>
              <a:t> and </a:t>
            </a:r>
            <a:r>
              <a:rPr lang="zh-CN" sz="2100">
                <a:solidFill>
                  <a:schemeClr val="dk1"/>
                </a:solidFill>
                <a:latin typeface="Lato"/>
                <a:ea typeface="Lato"/>
                <a:cs typeface="Lato"/>
                <a:sym typeface="Lato"/>
              </a:rPr>
              <a:t>fair</a:t>
            </a:r>
            <a:endParaRPr sz="2100">
              <a:solidFill>
                <a:schemeClr val="dk1"/>
              </a:solidFill>
              <a:latin typeface="Lato"/>
              <a:ea typeface="Lato"/>
              <a:cs typeface="Lato"/>
              <a:sym typeface="Lato"/>
            </a:endParaRPr>
          </a:p>
          <a:p>
            <a:pPr indent="-361950" lvl="1" marL="914400" rtl="0" algn="l">
              <a:spcBef>
                <a:spcPts val="0"/>
              </a:spcBef>
              <a:spcAft>
                <a:spcPts val="0"/>
              </a:spcAft>
              <a:buClr>
                <a:schemeClr val="dk2"/>
              </a:buClr>
              <a:buSzPts val="2100"/>
              <a:buFont typeface="Lato"/>
              <a:buChar char="❏"/>
            </a:pPr>
            <a:r>
              <a:rPr lang="zh-CN" sz="2100">
                <a:solidFill>
                  <a:schemeClr val="dk1"/>
                </a:solidFill>
                <a:latin typeface="Lato"/>
                <a:ea typeface="Lato"/>
                <a:cs typeface="Lato"/>
                <a:sym typeface="Lato"/>
              </a:rPr>
              <a:t>Protection</a:t>
            </a:r>
            <a:r>
              <a:rPr lang="zh-CN" sz="2100">
                <a:solidFill>
                  <a:schemeClr val="dk2"/>
                </a:solidFill>
                <a:latin typeface="Lato"/>
                <a:ea typeface="Lato"/>
                <a:cs typeface="Lato"/>
                <a:sym typeface="Lato"/>
              </a:rPr>
              <a:t> for real and intellectual property</a:t>
            </a:r>
            <a:endParaRPr sz="2100">
              <a:solidFill>
                <a:schemeClr val="dk2"/>
              </a:solidFill>
              <a:latin typeface="Lato"/>
              <a:ea typeface="Lato"/>
              <a:cs typeface="Lato"/>
              <a:sym typeface="Lato"/>
            </a:endParaRPr>
          </a:p>
          <a:p>
            <a:pPr indent="-361950" lvl="1" marL="914400" rtl="0" algn="l">
              <a:spcBef>
                <a:spcPts val="0"/>
              </a:spcBef>
              <a:spcAft>
                <a:spcPts val="0"/>
              </a:spcAft>
              <a:buClr>
                <a:schemeClr val="dk2"/>
              </a:buClr>
              <a:buSzPts val="2100"/>
              <a:buFont typeface="Lato"/>
              <a:buChar char="❏"/>
            </a:pPr>
            <a:r>
              <a:rPr lang="zh-CN" sz="2100">
                <a:solidFill>
                  <a:schemeClr val="dk2"/>
                </a:solidFill>
                <a:latin typeface="Lato"/>
                <a:ea typeface="Lato"/>
                <a:cs typeface="Lato"/>
                <a:sym typeface="Lato"/>
              </a:rPr>
              <a:t>Government business regulations are </a:t>
            </a:r>
            <a:r>
              <a:rPr lang="zh-CN" sz="2100">
                <a:solidFill>
                  <a:schemeClr val="dk1"/>
                </a:solidFill>
                <a:latin typeface="Lato"/>
                <a:ea typeface="Lato"/>
                <a:cs typeface="Lato"/>
                <a:sym typeface="Lato"/>
              </a:rPr>
              <a:t>efficient</a:t>
            </a:r>
            <a:endParaRPr sz="2100">
              <a:solidFill>
                <a:schemeClr val="dk1"/>
              </a:solidFill>
              <a:latin typeface="Lato"/>
              <a:ea typeface="Lato"/>
              <a:cs typeface="Lato"/>
              <a:sym typeface="Lato"/>
            </a:endParaRPr>
          </a:p>
          <a:p>
            <a:pPr indent="-361950" lvl="1" marL="914400" rtl="0" algn="l">
              <a:spcBef>
                <a:spcPts val="0"/>
              </a:spcBef>
              <a:spcAft>
                <a:spcPts val="0"/>
              </a:spcAft>
              <a:buClr>
                <a:schemeClr val="dk2"/>
              </a:buClr>
              <a:buSzPts val="2100"/>
              <a:buFont typeface="Lato"/>
              <a:buChar char="❏"/>
            </a:pPr>
            <a:r>
              <a:rPr lang="zh-CN" sz="2100">
                <a:solidFill>
                  <a:schemeClr val="dk2"/>
                </a:solidFill>
                <a:latin typeface="Lato"/>
                <a:ea typeface="Lato"/>
                <a:cs typeface="Lato"/>
                <a:sym typeface="Lato"/>
              </a:rPr>
              <a:t>Corruption is </a:t>
            </a:r>
            <a:r>
              <a:rPr lang="zh-CN" sz="2100">
                <a:solidFill>
                  <a:schemeClr val="dk1"/>
                </a:solidFill>
                <a:latin typeface="Lato"/>
                <a:ea typeface="Lato"/>
                <a:cs typeface="Lato"/>
                <a:sym typeface="Lato"/>
              </a:rPr>
              <a:t>19th</a:t>
            </a:r>
            <a:r>
              <a:rPr lang="zh-CN" sz="2100">
                <a:solidFill>
                  <a:schemeClr val="dk2"/>
                </a:solidFill>
                <a:latin typeface="Lato"/>
                <a:ea typeface="Lato"/>
                <a:cs typeface="Lato"/>
                <a:sym typeface="Lato"/>
              </a:rPr>
              <a:t> lowest in the world</a:t>
            </a:r>
            <a:endParaRPr sz="2100">
              <a:solidFill>
                <a:schemeClr val="dk2"/>
              </a:solidFill>
              <a:latin typeface="Lato"/>
              <a:ea typeface="Lato"/>
              <a:cs typeface="Lato"/>
              <a:sym typeface="Lato"/>
            </a:endParaRPr>
          </a:p>
          <a:p>
            <a:pPr indent="0" lvl="0" marL="0" rtl="0" algn="l">
              <a:spcBef>
                <a:spcPts val="0"/>
              </a:spcBef>
              <a:spcAft>
                <a:spcPts val="0"/>
              </a:spcAft>
              <a:buNone/>
            </a:pPr>
            <a:r>
              <a:t/>
            </a:r>
            <a:endParaRPr sz="2100">
              <a:solidFill>
                <a:schemeClr val="dk2"/>
              </a:solidFill>
              <a:latin typeface="Lato"/>
              <a:ea typeface="Lato"/>
              <a:cs typeface="Lato"/>
              <a:sym typeface="Lato"/>
            </a:endParaRPr>
          </a:p>
          <a:p>
            <a:pPr indent="-361950" lvl="0" marL="457200" rtl="0" algn="l">
              <a:spcBef>
                <a:spcPts val="0"/>
              </a:spcBef>
              <a:spcAft>
                <a:spcPts val="0"/>
              </a:spcAft>
              <a:buClr>
                <a:schemeClr val="dk2"/>
              </a:buClr>
              <a:buSzPts val="2100"/>
              <a:buFont typeface="Lato"/>
              <a:buChar char="❏"/>
            </a:pPr>
            <a:r>
              <a:rPr b="1" lang="zh-CN" sz="2100">
                <a:solidFill>
                  <a:schemeClr val="dk2"/>
                </a:solidFill>
                <a:latin typeface="Lato"/>
                <a:ea typeface="Lato"/>
                <a:cs typeface="Lato"/>
                <a:sym typeface="Lato"/>
              </a:rPr>
              <a:t>WEAKNESSES :</a:t>
            </a:r>
            <a:endParaRPr b="1" sz="2100">
              <a:solidFill>
                <a:schemeClr val="dk2"/>
              </a:solidFill>
              <a:latin typeface="Lato"/>
              <a:ea typeface="Lato"/>
              <a:cs typeface="Lato"/>
              <a:sym typeface="Lato"/>
            </a:endParaRPr>
          </a:p>
          <a:p>
            <a:pPr indent="-361950" lvl="1" marL="914400" rtl="0" algn="l">
              <a:spcBef>
                <a:spcPts val="0"/>
              </a:spcBef>
              <a:spcAft>
                <a:spcPts val="0"/>
              </a:spcAft>
              <a:buClr>
                <a:schemeClr val="dk2"/>
              </a:buClr>
              <a:buSzPts val="2100"/>
              <a:buFont typeface="Lato"/>
              <a:buChar char="❏"/>
            </a:pPr>
            <a:r>
              <a:rPr lang="zh-CN" sz="2100">
                <a:solidFill>
                  <a:schemeClr val="dk2"/>
                </a:solidFill>
                <a:latin typeface="Lato"/>
                <a:ea typeface="Lato"/>
                <a:cs typeface="Lato"/>
                <a:sym typeface="Lato"/>
              </a:rPr>
              <a:t>Tax burden is </a:t>
            </a:r>
            <a:r>
              <a:rPr lang="zh-CN" sz="2100">
                <a:solidFill>
                  <a:schemeClr val="dk1"/>
                </a:solidFill>
                <a:latin typeface="Lato"/>
                <a:ea typeface="Lato"/>
                <a:cs typeface="Lato"/>
                <a:sym typeface="Lato"/>
              </a:rPr>
              <a:t>high</a:t>
            </a:r>
            <a:r>
              <a:rPr lang="zh-CN" sz="2100">
                <a:solidFill>
                  <a:schemeClr val="dk2"/>
                </a:solidFill>
                <a:latin typeface="Lato"/>
                <a:ea typeface="Lato"/>
                <a:cs typeface="Lato"/>
                <a:sym typeface="Lato"/>
              </a:rPr>
              <a:t>(up to </a:t>
            </a:r>
            <a:r>
              <a:rPr lang="zh-CN" sz="2100">
                <a:solidFill>
                  <a:schemeClr val="dk1"/>
                </a:solidFill>
                <a:latin typeface="Lato"/>
                <a:ea typeface="Lato"/>
                <a:cs typeface="Lato"/>
                <a:sym typeface="Lato"/>
              </a:rPr>
              <a:t>40.8%</a:t>
            </a:r>
            <a:r>
              <a:rPr lang="zh-CN" sz="2100">
                <a:solidFill>
                  <a:schemeClr val="dk2"/>
                </a:solidFill>
                <a:latin typeface="Lato"/>
                <a:ea typeface="Lato"/>
                <a:cs typeface="Lato"/>
                <a:sym typeface="Lato"/>
              </a:rPr>
              <a:t> for individuals income and </a:t>
            </a:r>
            <a:r>
              <a:rPr lang="zh-CN" sz="2100">
                <a:solidFill>
                  <a:schemeClr val="dk1"/>
                </a:solidFill>
                <a:latin typeface="Lato"/>
                <a:ea typeface="Lato"/>
                <a:cs typeface="Lato"/>
                <a:sym typeface="Lato"/>
              </a:rPr>
              <a:t>23.9%</a:t>
            </a:r>
            <a:r>
              <a:rPr lang="zh-CN" sz="2100">
                <a:solidFill>
                  <a:schemeClr val="dk2"/>
                </a:solidFill>
                <a:latin typeface="Lato"/>
                <a:ea typeface="Lato"/>
                <a:cs typeface="Lato"/>
                <a:sym typeface="Lato"/>
              </a:rPr>
              <a:t> for corporates)</a:t>
            </a:r>
            <a:endParaRPr sz="2100">
              <a:solidFill>
                <a:schemeClr val="dk2"/>
              </a:solidFill>
              <a:latin typeface="Lato"/>
              <a:ea typeface="Lato"/>
              <a:cs typeface="Lato"/>
              <a:sym typeface="Lato"/>
            </a:endParaRPr>
          </a:p>
          <a:p>
            <a:pPr indent="-361950" lvl="1" marL="914400" rtl="0" algn="l">
              <a:spcBef>
                <a:spcPts val="0"/>
              </a:spcBef>
              <a:spcAft>
                <a:spcPts val="0"/>
              </a:spcAft>
              <a:buClr>
                <a:schemeClr val="dk2"/>
              </a:buClr>
              <a:buSzPts val="2100"/>
              <a:buFont typeface="Lato"/>
              <a:buChar char="❏"/>
            </a:pPr>
            <a:r>
              <a:rPr lang="zh-CN" sz="2100">
                <a:solidFill>
                  <a:schemeClr val="dk1"/>
                </a:solidFill>
                <a:latin typeface="Lato"/>
                <a:ea typeface="Lato"/>
                <a:cs typeface="Lato"/>
                <a:sym typeface="Lato"/>
              </a:rPr>
              <a:t>Huge</a:t>
            </a:r>
            <a:r>
              <a:rPr lang="zh-CN" sz="2100">
                <a:solidFill>
                  <a:schemeClr val="dk2"/>
                </a:solidFill>
                <a:latin typeface="Lato"/>
                <a:ea typeface="Lato"/>
                <a:cs typeface="Lato"/>
                <a:sym typeface="Lato"/>
              </a:rPr>
              <a:t> government spending racking up </a:t>
            </a:r>
            <a:r>
              <a:rPr lang="zh-CN" sz="2100">
                <a:solidFill>
                  <a:schemeClr val="dk1"/>
                </a:solidFill>
                <a:latin typeface="Lato"/>
                <a:ea typeface="Lato"/>
                <a:cs typeface="Lato"/>
                <a:sym typeface="Lato"/>
              </a:rPr>
              <a:t>237.4%</a:t>
            </a:r>
            <a:r>
              <a:rPr lang="zh-CN" sz="2100">
                <a:solidFill>
                  <a:schemeClr val="dk2"/>
                </a:solidFill>
                <a:latin typeface="Lato"/>
                <a:ea typeface="Lato"/>
                <a:cs typeface="Lato"/>
                <a:sym typeface="Lato"/>
              </a:rPr>
              <a:t> of GDP in debt</a:t>
            </a:r>
            <a:endParaRPr sz="2100">
              <a:solidFill>
                <a:schemeClr val="dk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7" name="Shape 157"/>
        <p:cNvGrpSpPr/>
        <p:nvPr/>
      </p:nvGrpSpPr>
      <p:grpSpPr>
        <a:xfrm>
          <a:off x="0" y="0"/>
          <a:ext cx="0" cy="0"/>
          <a:chOff x="0" y="0"/>
          <a:chExt cx="0" cy="0"/>
        </a:xfrm>
      </p:grpSpPr>
      <p:sp>
        <p:nvSpPr>
          <p:cNvPr id="158" name="Google Shape;158;p20"/>
          <p:cNvSpPr txBox="1"/>
          <p:nvPr>
            <p:ph idx="4294967295"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2300"/>
              <a:t>PART I - Cultural Environment of Japan</a:t>
            </a:r>
            <a:endParaRPr/>
          </a:p>
        </p:txBody>
      </p:sp>
      <p:sp>
        <p:nvSpPr>
          <p:cNvPr id="159" name="Google Shape;159;p20"/>
          <p:cNvSpPr txBox="1"/>
          <p:nvPr>
            <p:ph idx="4294967295" type="body"/>
          </p:nvPr>
        </p:nvSpPr>
        <p:spPr>
          <a:xfrm>
            <a:off x="107150" y="703225"/>
            <a:ext cx="8987700" cy="4500600"/>
          </a:xfrm>
          <a:prstGeom prst="rect">
            <a:avLst/>
          </a:prstGeom>
        </p:spPr>
        <p:txBody>
          <a:bodyPr anchorCtr="0" anchor="t" bIns="91425" lIns="91425" spcFirstLastPara="1" rIns="91425" wrap="square" tIns="91425">
            <a:normAutofit fontScale="47500" lnSpcReduction="10000"/>
          </a:bodyPr>
          <a:lstStyle/>
          <a:p>
            <a:pPr indent="0" lvl="0" marL="0" rtl="0" algn="just">
              <a:lnSpc>
                <a:spcPct val="120000"/>
              </a:lnSpc>
              <a:spcBef>
                <a:spcPts val="1000"/>
              </a:spcBef>
              <a:spcAft>
                <a:spcPts val="0"/>
              </a:spcAft>
              <a:buNone/>
            </a:pPr>
            <a:r>
              <a:rPr lang="zh-CN" sz="3558">
                <a:solidFill>
                  <a:schemeClr val="dk1"/>
                </a:solidFill>
                <a:latin typeface="Arial"/>
                <a:ea typeface="Arial"/>
                <a:cs typeface="Arial"/>
                <a:sym typeface="Arial"/>
              </a:rPr>
              <a:t>a) Japanese culture is a mixture of eastern culture and western culture.</a:t>
            </a:r>
            <a:endParaRPr sz="3558">
              <a:solidFill>
                <a:schemeClr val="dk1"/>
              </a:solidFill>
              <a:latin typeface="Arial"/>
              <a:ea typeface="Arial"/>
              <a:cs typeface="Arial"/>
              <a:sym typeface="Arial"/>
            </a:endParaRPr>
          </a:p>
          <a:p>
            <a:pPr indent="0" lvl="0" marL="0" rtl="0" algn="just">
              <a:lnSpc>
                <a:spcPct val="120000"/>
              </a:lnSpc>
              <a:spcBef>
                <a:spcPts val="1000"/>
              </a:spcBef>
              <a:spcAft>
                <a:spcPts val="0"/>
              </a:spcAft>
              <a:buClr>
                <a:schemeClr val="dk1"/>
              </a:buClr>
              <a:buSzPct val="30915"/>
              <a:buFont typeface="Arial"/>
              <a:buNone/>
            </a:pPr>
            <a:r>
              <a:rPr lang="zh-CN" sz="3558">
                <a:solidFill>
                  <a:schemeClr val="dk1"/>
                </a:solidFill>
                <a:latin typeface="Arial"/>
                <a:ea typeface="Arial"/>
                <a:cs typeface="Arial"/>
                <a:sym typeface="Arial"/>
              </a:rPr>
              <a:t>b) From the 4th century to the 9th century, Japan has always been associated with east Asian culture. In recent years, While absorbing western culture, Japan maintains its cultural diversity.</a:t>
            </a:r>
            <a:endParaRPr sz="3558">
              <a:solidFill>
                <a:schemeClr val="dk1"/>
              </a:solidFill>
              <a:latin typeface="Arial"/>
              <a:ea typeface="Arial"/>
              <a:cs typeface="Arial"/>
              <a:sym typeface="Arial"/>
            </a:endParaRPr>
          </a:p>
          <a:p>
            <a:pPr indent="0" lvl="0" marL="0" rtl="0" algn="just">
              <a:lnSpc>
                <a:spcPct val="120000"/>
              </a:lnSpc>
              <a:spcBef>
                <a:spcPts val="1000"/>
              </a:spcBef>
              <a:spcAft>
                <a:spcPts val="0"/>
              </a:spcAft>
              <a:buClr>
                <a:schemeClr val="dk1"/>
              </a:buClr>
              <a:buSzPct val="30915"/>
              <a:buFont typeface="Arial"/>
              <a:buNone/>
            </a:pPr>
            <a:r>
              <a:rPr lang="zh-CN" sz="3558">
                <a:solidFill>
                  <a:schemeClr val="dk1"/>
                </a:solidFill>
                <a:latin typeface="Arial"/>
                <a:ea typeface="Arial"/>
                <a:cs typeface="Arial"/>
                <a:sym typeface="Arial"/>
              </a:rPr>
              <a:t>c) From the Hofstede Explaining His Framework, High masculinity, Restraint, Uncertainty Avoidance, long term orientation and Restraint is obvious in Japan.</a:t>
            </a:r>
            <a:endParaRPr sz="3558">
              <a:solidFill>
                <a:schemeClr val="dk1"/>
              </a:solidFill>
              <a:latin typeface="Arial"/>
              <a:ea typeface="Arial"/>
              <a:cs typeface="Arial"/>
              <a:sym typeface="Arial"/>
            </a:endParaRPr>
          </a:p>
          <a:p>
            <a:pPr indent="0" lvl="0" marL="0" rtl="0" algn="l">
              <a:lnSpc>
                <a:spcPct val="120000"/>
              </a:lnSpc>
              <a:spcBef>
                <a:spcPts val="1000"/>
              </a:spcBef>
              <a:spcAft>
                <a:spcPts val="0"/>
              </a:spcAft>
              <a:buClr>
                <a:schemeClr val="dk1"/>
              </a:buClr>
              <a:buSzPct val="30915"/>
              <a:buFont typeface="Arial"/>
              <a:buNone/>
            </a:pPr>
            <a:r>
              <a:t/>
            </a:r>
            <a:endParaRPr sz="3558">
              <a:solidFill>
                <a:schemeClr val="dk1"/>
              </a:solidFill>
              <a:latin typeface="Arial"/>
              <a:ea typeface="Arial"/>
              <a:cs typeface="Arial"/>
              <a:sym typeface="Arial"/>
            </a:endParaRPr>
          </a:p>
          <a:p>
            <a:pPr indent="0" lvl="0" marL="0" rtl="0" algn="l">
              <a:lnSpc>
                <a:spcPct val="120000"/>
              </a:lnSpc>
              <a:spcBef>
                <a:spcPts val="1000"/>
              </a:spcBef>
              <a:spcAft>
                <a:spcPts val="0"/>
              </a:spcAft>
              <a:buClr>
                <a:schemeClr val="dk1"/>
              </a:buClr>
              <a:buSzPct val="30915"/>
              <a:buFont typeface="Arial"/>
              <a:buNone/>
            </a:pPr>
            <a:r>
              <a:rPr b="1" lang="zh-CN" sz="3558">
                <a:solidFill>
                  <a:srgbClr val="C56706"/>
                </a:solidFill>
                <a:latin typeface="Arial"/>
                <a:ea typeface="Arial"/>
                <a:cs typeface="Arial"/>
                <a:sym typeface="Arial"/>
              </a:rPr>
              <a:t>Specific Features：</a:t>
            </a:r>
            <a:endParaRPr b="1" sz="3558">
              <a:solidFill>
                <a:srgbClr val="C56706"/>
              </a:solidFill>
              <a:latin typeface="Arial"/>
              <a:ea typeface="Arial"/>
              <a:cs typeface="Arial"/>
              <a:sym typeface="Arial"/>
            </a:endParaRPr>
          </a:p>
          <a:p>
            <a:pPr indent="0" lvl="0" marL="0" rtl="0" algn="just">
              <a:lnSpc>
                <a:spcPct val="120000"/>
              </a:lnSpc>
              <a:spcBef>
                <a:spcPts val="1000"/>
              </a:spcBef>
              <a:spcAft>
                <a:spcPts val="0"/>
              </a:spcAft>
              <a:buNone/>
            </a:pPr>
            <a:r>
              <a:rPr lang="zh-CN" sz="3558">
                <a:solidFill>
                  <a:schemeClr val="dk1"/>
                </a:solidFill>
                <a:latin typeface="Arial"/>
                <a:ea typeface="Arial"/>
                <a:cs typeface="Arial"/>
                <a:sym typeface="Arial"/>
              </a:rPr>
              <a:t>• Power distance：Japan is a borderline hierarchical society which it gets an intermediate score of 54. Everyone is born equally in the Japanese education system.</a:t>
            </a:r>
            <a:endParaRPr sz="3558">
              <a:solidFill>
                <a:schemeClr val="dk1"/>
              </a:solidFill>
              <a:latin typeface="Arial"/>
              <a:ea typeface="Arial"/>
              <a:cs typeface="Arial"/>
              <a:sym typeface="Arial"/>
            </a:endParaRPr>
          </a:p>
          <a:p>
            <a:pPr indent="0" lvl="0" marL="0" rtl="0" algn="just">
              <a:lnSpc>
                <a:spcPct val="120000"/>
              </a:lnSpc>
              <a:spcBef>
                <a:spcPts val="1000"/>
              </a:spcBef>
              <a:spcAft>
                <a:spcPts val="0"/>
              </a:spcAft>
              <a:buClr>
                <a:schemeClr val="dk1"/>
              </a:buClr>
              <a:buSzPct val="30915"/>
              <a:buFont typeface="Arial"/>
              <a:buNone/>
            </a:pPr>
            <a:r>
              <a:rPr lang="zh-CN" sz="3558">
                <a:solidFill>
                  <a:schemeClr val="dk1"/>
                </a:solidFill>
                <a:latin typeface="Arial"/>
                <a:ea typeface="Arial"/>
                <a:cs typeface="Arial"/>
                <a:sym typeface="Arial"/>
              </a:rPr>
              <a:t>• Individualism: Japanese people indicates characteristic of collectivism. They feel shame when their opinions break the harmony of group (Hofstede Insights 2021).</a:t>
            </a:r>
            <a:endParaRPr sz="3558">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3" name="Shape 163"/>
        <p:cNvGrpSpPr/>
        <p:nvPr/>
      </p:nvGrpSpPr>
      <p:grpSpPr>
        <a:xfrm>
          <a:off x="0" y="0"/>
          <a:ext cx="0" cy="0"/>
          <a:chOff x="0" y="0"/>
          <a:chExt cx="0" cy="0"/>
        </a:xfrm>
      </p:grpSpPr>
      <p:sp>
        <p:nvSpPr>
          <p:cNvPr id="164" name="Google Shape;164;p21"/>
          <p:cNvSpPr txBox="1"/>
          <p:nvPr>
            <p:ph type="title"/>
          </p:nvPr>
        </p:nvSpPr>
        <p:spPr>
          <a:xfrm>
            <a:off x="205400" y="179825"/>
            <a:ext cx="8862600" cy="970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sz="3200">
                <a:latin typeface="Times New Roman"/>
                <a:ea typeface="Times New Roman"/>
                <a:cs typeface="Times New Roman"/>
                <a:sym typeface="Times New Roman"/>
              </a:rPr>
              <a:t>Specific features in Hofstede framework for </a:t>
            </a:r>
            <a:r>
              <a:rPr lang="zh-CN" sz="3200">
                <a:latin typeface="Times New Roman"/>
                <a:ea typeface="Times New Roman"/>
                <a:cs typeface="Times New Roman"/>
                <a:sym typeface="Times New Roman"/>
              </a:rPr>
              <a:t>J</a:t>
            </a:r>
            <a:r>
              <a:rPr b="1" lang="zh-CN" sz="3200">
                <a:latin typeface="Times New Roman"/>
                <a:ea typeface="Times New Roman"/>
                <a:cs typeface="Times New Roman"/>
                <a:sym typeface="Times New Roman"/>
              </a:rPr>
              <a:t>apan</a:t>
            </a:r>
            <a:endParaRPr/>
          </a:p>
        </p:txBody>
      </p:sp>
      <p:sp>
        <p:nvSpPr>
          <p:cNvPr id="165" name="Google Shape;165;p21"/>
          <p:cNvSpPr txBox="1"/>
          <p:nvPr>
            <p:ph idx="1" type="body"/>
          </p:nvPr>
        </p:nvSpPr>
        <p:spPr>
          <a:xfrm>
            <a:off x="53575" y="1237375"/>
            <a:ext cx="5458200" cy="3805800"/>
          </a:xfrm>
          <a:prstGeom prst="rect">
            <a:avLst/>
          </a:prstGeom>
        </p:spPr>
        <p:txBody>
          <a:bodyPr anchorCtr="0" anchor="t" bIns="91425" lIns="91425" spcFirstLastPara="1" rIns="91425" wrap="square" tIns="91425">
            <a:normAutofit fontScale="55000" lnSpcReduction="20000"/>
          </a:bodyPr>
          <a:lstStyle/>
          <a:p>
            <a:pPr indent="0" lvl="0" marL="0" rtl="0" algn="l">
              <a:lnSpc>
                <a:spcPct val="90000"/>
              </a:lnSpc>
              <a:spcBef>
                <a:spcPts val="1000"/>
              </a:spcBef>
              <a:spcAft>
                <a:spcPts val="0"/>
              </a:spcAft>
              <a:buClr>
                <a:schemeClr val="dk1"/>
              </a:buClr>
              <a:buSzPct val="31402"/>
              <a:buFont typeface="Arial"/>
              <a:buNone/>
            </a:pPr>
            <a:r>
              <a:rPr lang="zh-CN" sz="3502">
                <a:solidFill>
                  <a:schemeClr val="dk1"/>
                </a:solidFill>
                <a:latin typeface="Arial"/>
                <a:ea typeface="Arial"/>
                <a:cs typeface="Arial"/>
                <a:sym typeface="Arial"/>
              </a:rPr>
              <a:t>•Masculinity: Japan is one of the most Masculine societies in the world. It is common that see a severe competition between groups.</a:t>
            </a:r>
            <a:endParaRPr sz="3502">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ct val="31402"/>
              <a:buFont typeface="Arial"/>
              <a:buNone/>
            </a:pPr>
            <a:r>
              <a:rPr lang="zh-CN" sz="3502">
                <a:solidFill>
                  <a:schemeClr val="dk1"/>
                </a:solidFill>
                <a:latin typeface="Arial"/>
                <a:ea typeface="Arial"/>
                <a:cs typeface="Arial"/>
                <a:sym typeface="Arial"/>
              </a:rPr>
              <a:t>•Uncertainty Avoidance：As unique location, Japan always faces earthquake, typhoons and other natural disasters. Japanese learned to prepare for any uncertain situation.</a:t>
            </a:r>
            <a:endParaRPr sz="3502">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ct val="31402"/>
              <a:buFont typeface="Arial"/>
              <a:buNone/>
            </a:pPr>
            <a:r>
              <a:rPr lang="zh-CN" sz="3502">
                <a:solidFill>
                  <a:schemeClr val="dk1"/>
                </a:solidFill>
                <a:latin typeface="Arial"/>
                <a:ea typeface="Arial"/>
                <a:cs typeface="Arial"/>
                <a:sym typeface="Arial"/>
              </a:rPr>
              <a:t>•Long-term orientation: Japan scores 88 means Japanese focus on future long-term orientation.</a:t>
            </a:r>
            <a:endParaRPr sz="3502">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ct val="31402"/>
              <a:buFont typeface="Arial"/>
              <a:buNone/>
            </a:pPr>
            <a:r>
              <a:rPr lang="zh-CN" sz="3502">
                <a:solidFill>
                  <a:schemeClr val="dk1"/>
                </a:solidFill>
                <a:latin typeface="Arial"/>
                <a:ea typeface="Arial"/>
                <a:cs typeface="Arial"/>
                <a:sym typeface="Arial"/>
              </a:rPr>
              <a:t>•Indulgence vs. Restraint: Japan have a culture of restraint. They are used to controling their desires. (Hofstede Insights 2021)</a:t>
            </a:r>
            <a:endParaRPr sz="3502">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pic>
        <p:nvPicPr>
          <p:cNvPr id="166" name="Google Shape;166;p21"/>
          <p:cNvPicPr preferRelativeResize="0"/>
          <p:nvPr/>
        </p:nvPicPr>
        <p:blipFill>
          <a:blip r:embed="rId3">
            <a:alphaModFix/>
          </a:blip>
          <a:stretch>
            <a:fillRect/>
          </a:stretch>
        </p:blipFill>
        <p:spPr>
          <a:xfrm>
            <a:off x="5621400" y="1560237"/>
            <a:ext cx="3299350" cy="2884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0" name="Shape 170"/>
        <p:cNvGrpSpPr/>
        <p:nvPr/>
      </p:nvGrpSpPr>
      <p:grpSpPr>
        <a:xfrm>
          <a:off x="0" y="0"/>
          <a:ext cx="0" cy="0"/>
          <a:chOff x="0" y="0"/>
          <a:chExt cx="0" cy="0"/>
        </a:xfrm>
      </p:grpSpPr>
      <p:sp>
        <p:nvSpPr>
          <p:cNvPr id="171" name="Google Shape;171;p22"/>
          <p:cNvSpPr txBox="1"/>
          <p:nvPr>
            <p:ph idx="4294967295" type="title"/>
          </p:nvPr>
        </p:nvSpPr>
        <p:spPr>
          <a:xfrm>
            <a:off x="60275" y="127250"/>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2300"/>
              <a:t>PART II - </a:t>
            </a:r>
            <a:r>
              <a:rPr lang="zh-CN" sz="2300"/>
              <a:t>Strategy</a:t>
            </a:r>
            <a:endParaRPr/>
          </a:p>
        </p:txBody>
      </p:sp>
      <p:sp>
        <p:nvSpPr>
          <p:cNvPr id="172" name="Google Shape;172;p22"/>
          <p:cNvSpPr txBox="1"/>
          <p:nvPr/>
        </p:nvSpPr>
        <p:spPr>
          <a:xfrm>
            <a:off x="140675" y="974525"/>
            <a:ext cx="84402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1100"/>
              </a:spcAft>
              <a:buNone/>
            </a:pPr>
            <a:r>
              <a:rPr lang="zh-CN" sz="2300">
                <a:solidFill>
                  <a:srgbClr val="C56706"/>
                </a:solidFill>
              </a:rPr>
              <a:t>We will briefly analyze the strategy of Apple from five aspects:</a:t>
            </a:r>
            <a:endParaRPr sz="2300">
              <a:solidFill>
                <a:srgbClr val="C56706"/>
              </a:solidFill>
            </a:endParaRPr>
          </a:p>
        </p:txBody>
      </p:sp>
      <p:sp>
        <p:nvSpPr>
          <p:cNvPr id="173" name="Google Shape;173;p22"/>
          <p:cNvSpPr txBox="1"/>
          <p:nvPr/>
        </p:nvSpPr>
        <p:spPr>
          <a:xfrm>
            <a:off x="281300" y="1855150"/>
            <a:ext cx="7621500" cy="25983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1200"/>
              </a:spcBef>
              <a:spcAft>
                <a:spcPts val="0"/>
              </a:spcAft>
              <a:buClr>
                <a:schemeClr val="dk1"/>
              </a:buClr>
              <a:buSzPts val="2800"/>
              <a:buChar char="➔"/>
            </a:pPr>
            <a:r>
              <a:rPr lang="zh-CN" sz="2800">
                <a:solidFill>
                  <a:schemeClr val="dk1"/>
                </a:solidFill>
              </a:rPr>
              <a:t>I</a:t>
            </a:r>
            <a:r>
              <a:rPr lang="zh-CN" sz="2800">
                <a:solidFill>
                  <a:schemeClr val="dk1"/>
                </a:solidFill>
              </a:rPr>
              <a:t>ndustry</a:t>
            </a:r>
            <a:endParaRPr sz="2800">
              <a:solidFill>
                <a:schemeClr val="dk1"/>
              </a:solidFill>
            </a:endParaRPr>
          </a:p>
          <a:p>
            <a:pPr indent="-406400" lvl="0" marL="457200" rtl="0" algn="just">
              <a:lnSpc>
                <a:spcPct val="115000"/>
              </a:lnSpc>
              <a:spcBef>
                <a:spcPts val="0"/>
              </a:spcBef>
              <a:spcAft>
                <a:spcPts val="0"/>
              </a:spcAft>
              <a:buClr>
                <a:schemeClr val="dk1"/>
              </a:buClr>
              <a:buSzPts val="2800"/>
              <a:buChar char="➔"/>
            </a:pPr>
            <a:r>
              <a:rPr lang="zh-CN" sz="2800">
                <a:solidFill>
                  <a:schemeClr val="dk1"/>
                </a:solidFill>
              </a:rPr>
              <a:t>Products</a:t>
            </a:r>
            <a:endParaRPr sz="2800">
              <a:solidFill>
                <a:schemeClr val="dk1"/>
              </a:solidFill>
            </a:endParaRPr>
          </a:p>
          <a:p>
            <a:pPr indent="-406400" lvl="0" marL="457200" rtl="0" algn="just">
              <a:lnSpc>
                <a:spcPct val="115000"/>
              </a:lnSpc>
              <a:spcBef>
                <a:spcPts val="0"/>
              </a:spcBef>
              <a:spcAft>
                <a:spcPts val="0"/>
              </a:spcAft>
              <a:buClr>
                <a:schemeClr val="dk1"/>
              </a:buClr>
              <a:buSzPts val="2800"/>
              <a:buChar char="➔"/>
            </a:pPr>
            <a:r>
              <a:rPr lang="zh-CN" sz="2800">
                <a:solidFill>
                  <a:schemeClr val="dk1"/>
                </a:solidFill>
              </a:rPr>
              <a:t>Markets</a:t>
            </a:r>
            <a:endParaRPr sz="2800">
              <a:solidFill>
                <a:schemeClr val="dk1"/>
              </a:solidFill>
            </a:endParaRPr>
          </a:p>
          <a:p>
            <a:pPr indent="-406400" lvl="0" marL="457200" rtl="0" algn="just">
              <a:lnSpc>
                <a:spcPct val="115000"/>
              </a:lnSpc>
              <a:spcBef>
                <a:spcPts val="0"/>
              </a:spcBef>
              <a:spcAft>
                <a:spcPts val="0"/>
              </a:spcAft>
              <a:buClr>
                <a:schemeClr val="dk1"/>
              </a:buClr>
              <a:buSzPts val="2800"/>
              <a:buChar char="➔"/>
            </a:pPr>
            <a:r>
              <a:rPr lang="zh-CN" sz="2800">
                <a:solidFill>
                  <a:schemeClr val="dk1"/>
                </a:solidFill>
              </a:rPr>
              <a:t>Strategic positioning </a:t>
            </a:r>
            <a:endParaRPr sz="2800">
              <a:solidFill>
                <a:schemeClr val="dk1"/>
              </a:solidFill>
            </a:endParaRPr>
          </a:p>
          <a:p>
            <a:pPr indent="-406400" lvl="0" marL="457200" rtl="0" algn="just">
              <a:lnSpc>
                <a:spcPct val="115000"/>
              </a:lnSpc>
              <a:spcBef>
                <a:spcPts val="0"/>
              </a:spcBef>
              <a:spcAft>
                <a:spcPts val="0"/>
              </a:spcAft>
              <a:buClr>
                <a:schemeClr val="dk1"/>
              </a:buClr>
              <a:buSzPts val="2800"/>
              <a:buChar char="➔"/>
            </a:pPr>
            <a:r>
              <a:rPr lang="zh-CN" sz="2800">
                <a:solidFill>
                  <a:schemeClr val="dk1"/>
                </a:solidFill>
              </a:rPr>
              <a:t>Core competencies</a:t>
            </a:r>
            <a:endParaRPr sz="2800">
              <a:solidFill>
                <a:schemeClr val="dk1"/>
              </a:solidFill>
            </a:endParaRPr>
          </a:p>
        </p:txBody>
      </p:sp>
      <p:pic>
        <p:nvPicPr>
          <p:cNvPr id="174" name="Google Shape;174;p22"/>
          <p:cNvPicPr preferRelativeResize="0"/>
          <p:nvPr/>
        </p:nvPicPr>
        <p:blipFill>
          <a:blip r:embed="rId3">
            <a:alphaModFix/>
          </a:blip>
          <a:stretch>
            <a:fillRect/>
          </a:stretch>
        </p:blipFill>
        <p:spPr>
          <a:xfrm>
            <a:off x="4571999" y="1982999"/>
            <a:ext cx="4195751" cy="234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